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4"/>
  </p:sldMasterIdLst>
  <p:notesMasterIdLst>
    <p:notesMasterId r:id="rId17"/>
  </p:notesMasterIdLst>
  <p:sldIdLst>
    <p:sldId id="256" r:id="rId5"/>
    <p:sldId id="257" r:id="rId6"/>
    <p:sldId id="262" r:id="rId7"/>
    <p:sldId id="258" r:id="rId8"/>
    <p:sldId id="267" r:id="rId9"/>
    <p:sldId id="266" r:id="rId10"/>
    <p:sldId id="268" r:id="rId11"/>
    <p:sldId id="269" r:id="rId12"/>
    <p:sldId id="265" r:id="rId13"/>
    <p:sldId id="259" r:id="rId14"/>
    <p:sldId id="261"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749" autoAdjust="0"/>
  </p:normalViewPr>
  <p:slideViewPr>
    <p:cSldViewPr snapToGrid="0">
      <p:cViewPr varScale="1">
        <p:scale>
          <a:sx n="53" d="100"/>
          <a:sy n="53" d="100"/>
        </p:scale>
        <p:origin x="114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B8D2C-BB46-42F2-BC77-61906B88E672}" type="datetimeFigureOut">
              <a:rPr lang="en-GB" smtClean="0"/>
              <a:t>15/09/2025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99B3B8-E9F9-429B-8AC2-651552F93BC6}" type="slidenum">
              <a:rPr lang="en-GB" smtClean="0"/>
              <a:t>‹#›</a:t>
            </a:fld>
            <a:endParaRPr lang="en-GB"/>
          </a:p>
        </p:txBody>
      </p:sp>
    </p:spTree>
    <p:extLst>
      <p:ext uri="{BB962C8B-B14F-4D97-AF65-F5344CB8AC3E}">
        <p14:creationId xmlns:p14="http://schemas.microsoft.com/office/powerpoint/2010/main" val="502938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99B3B8-E9F9-429B-8AC2-651552F93BC6}" type="slidenum">
              <a:rPr lang="en-GB" smtClean="0"/>
              <a:t>4</a:t>
            </a:fld>
            <a:endParaRPr lang="en-GB"/>
          </a:p>
        </p:txBody>
      </p:sp>
    </p:spTree>
    <p:extLst>
      <p:ext uri="{BB962C8B-B14F-4D97-AF65-F5344CB8AC3E}">
        <p14:creationId xmlns:p14="http://schemas.microsoft.com/office/powerpoint/2010/main" val="1000000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799B3B8-E9F9-429B-8AC2-651552F93BC6}" type="slidenum">
              <a:rPr lang="en-GB" smtClean="0"/>
              <a:t>5</a:t>
            </a:fld>
            <a:endParaRPr lang="en-GB"/>
          </a:p>
        </p:txBody>
      </p:sp>
    </p:spTree>
    <p:extLst>
      <p:ext uri="{BB962C8B-B14F-4D97-AF65-F5344CB8AC3E}">
        <p14:creationId xmlns:p14="http://schemas.microsoft.com/office/powerpoint/2010/main" val="742003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  I work a lot with the </a:t>
            </a:r>
            <a:r>
              <a:rPr lang="en-GB" sz="1200" dirty="0" err="1"/>
              <a:t>childre.n</a:t>
            </a:r>
            <a:r>
              <a:rPr lang="en-GB" sz="1200" dirty="0"/>
              <a:t> on emotional literacy and especially because of the challenges that have been posed due to the time the children have had away from each other and school I put a lot of emphasis in my class on teaching positive social and communication skills.  We do a lot of work on sharing, learning to play and listening to learn. </a:t>
            </a:r>
            <a:endParaRPr lang="en-GB" dirty="0"/>
          </a:p>
        </p:txBody>
      </p:sp>
      <p:sp>
        <p:nvSpPr>
          <p:cNvPr id="4" name="Slide Number Placeholder 3"/>
          <p:cNvSpPr>
            <a:spLocks noGrp="1"/>
          </p:cNvSpPr>
          <p:nvPr>
            <p:ph type="sldNum" sz="quarter" idx="10"/>
          </p:nvPr>
        </p:nvSpPr>
        <p:spPr/>
        <p:txBody>
          <a:bodyPr/>
          <a:lstStyle/>
          <a:p>
            <a:fld id="{D799B3B8-E9F9-429B-8AC2-651552F93BC6}" type="slidenum">
              <a:rPr lang="en-GB" smtClean="0"/>
              <a:t>12</a:t>
            </a:fld>
            <a:endParaRPr lang="en-GB"/>
          </a:p>
        </p:txBody>
      </p:sp>
    </p:spTree>
    <p:extLst>
      <p:ext uri="{BB962C8B-B14F-4D97-AF65-F5344CB8AC3E}">
        <p14:creationId xmlns:p14="http://schemas.microsoft.com/office/powerpoint/2010/main" val="1170577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t>9/15/2025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t>9/15/2025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t>9/15/2025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t>9/15/2025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t>9/15/2025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t>9/15/2025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t>9/15/2025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t>9/15/2025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t>9/15/2025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t>9/15/2025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‘Meet the teacher’</a:t>
            </a:r>
            <a:br>
              <a:rPr lang="en-GB" dirty="0"/>
            </a:br>
            <a:endParaRPr lang="en-GB" dirty="0"/>
          </a:p>
        </p:txBody>
      </p:sp>
      <p:sp>
        <p:nvSpPr>
          <p:cNvPr id="3" name="Subtitle 2"/>
          <p:cNvSpPr>
            <a:spLocks noGrp="1"/>
          </p:cNvSpPr>
          <p:nvPr>
            <p:ph type="subTitle" idx="1"/>
          </p:nvPr>
        </p:nvSpPr>
        <p:spPr/>
        <p:txBody>
          <a:bodyPr/>
          <a:lstStyle/>
          <a:p>
            <a:r>
              <a:rPr lang="en-GB" dirty="0"/>
              <a:t>Miss Grigulis </a:t>
            </a:r>
          </a:p>
        </p:txBody>
      </p:sp>
    </p:spTree>
    <p:extLst>
      <p:ext uri="{BB962C8B-B14F-4D97-AF65-F5344CB8AC3E}">
        <p14:creationId xmlns:p14="http://schemas.microsoft.com/office/powerpoint/2010/main" val="23124075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a:xfrm>
            <a:off x="1066800" y="1564105"/>
            <a:ext cx="10058400" cy="4470935"/>
          </a:xfrm>
        </p:spPr>
        <p:txBody>
          <a:bodyPr vert="horz" lIns="91440" tIns="45720" rIns="91440" bIns="45720" rtlCol="0" anchor="t">
            <a:normAutofit lnSpcReduction="10000"/>
          </a:bodyPr>
          <a:lstStyle/>
          <a:p>
            <a:endParaRPr lang="en-GB" sz="1400" dirty="0"/>
          </a:p>
          <a:p>
            <a:endParaRPr lang="en-GB" sz="1400" dirty="0"/>
          </a:p>
          <a:p>
            <a:pPr marL="0" indent="0">
              <a:buNone/>
            </a:pPr>
            <a:endParaRPr lang="en-GB" sz="1400" dirty="0"/>
          </a:p>
          <a:p>
            <a:r>
              <a:rPr lang="en-GB" sz="2000" dirty="0"/>
              <a:t>Just a little bit about myself…</a:t>
            </a:r>
          </a:p>
          <a:p>
            <a:r>
              <a:rPr lang="en-GB" sz="2000" dirty="0"/>
              <a:t>I have 2 girls. My eldest Ella works for British Airways. </a:t>
            </a:r>
          </a:p>
          <a:p>
            <a:r>
              <a:rPr lang="en-GB" sz="2000" dirty="0"/>
              <a:t>My youngest Eva has just finished her A-levels and will be off travelling around the world from November.  </a:t>
            </a:r>
          </a:p>
          <a:p>
            <a:r>
              <a:rPr lang="en-GB" sz="2000" dirty="0"/>
              <a:t>Before becoming a teacher,  I worked as a learning support assistant for five years working with children with special needs. This is my 6</a:t>
            </a:r>
            <a:r>
              <a:rPr lang="en-GB" sz="2000" baseline="30000" dirty="0"/>
              <a:t>th</a:t>
            </a:r>
            <a:r>
              <a:rPr lang="en-GB" sz="2000" dirty="0"/>
              <a:t> year at Cheapside and I absolutely love teaching year 1.</a:t>
            </a:r>
          </a:p>
          <a:p>
            <a:r>
              <a:rPr lang="en-GB" sz="2000" dirty="0"/>
              <a:t> I’m known for delivering the curriculum in a creative and engaging way and although we have new topics this year I will do everything I can to try and maintain my style of teaching through these.  </a:t>
            </a:r>
          </a:p>
        </p:txBody>
      </p:sp>
      <p:pic>
        <p:nvPicPr>
          <p:cNvPr id="5" name="Picture 4"/>
          <p:cNvPicPr>
            <a:picLocks noChangeAspect="1"/>
          </p:cNvPicPr>
          <p:nvPr/>
        </p:nvPicPr>
        <p:blipFill>
          <a:blip r:embed="rId2"/>
          <a:stretch>
            <a:fillRect/>
          </a:stretch>
        </p:blipFill>
        <p:spPr>
          <a:xfrm>
            <a:off x="9059779" y="-79301"/>
            <a:ext cx="3132221" cy="2815389"/>
          </a:xfrm>
          <a:prstGeom prst="rect">
            <a:avLst/>
          </a:prstGeom>
        </p:spPr>
      </p:pic>
    </p:spTree>
    <p:extLst>
      <p:ext uri="{BB962C8B-B14F-4D97-AF65-F5344CB8AC3E}">
        <p14:creationId xmlns:p14="http://schemas.microsoft.com/office/powerpoint/2010/main" val="866041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Staffing</a:t>
            </a:r>
          </a:p>
        </p:txBody>
      </p:sp>
      <p:sp>
        <p:nvSpPr>
          <p:cNvPr id="3" name="Content Placeholder 2"/>
          <p:cNvSpPr>
            <a:spLocks noGrp="1"/>
          </p:cNvSpPr>
          <p:nvPr>
            <p:ph idx="1"/>
          </p:nvPr>
        </p:nvSpPr>
        <p:spPr/>
        <p:txBody>
          <a:bodyPr vert="horz" lIns="91440" tIns="45720" rIns="91440" bIns="45720" rtlCol="0" anchor="t">
            <a:normAutofit/>
          </a:bodyPr>
          <a:lstStyle/>
          <a:p>
            <a:r>
              <a:rPr lang="en-GB" dirty="0"/>
              <a:t>Mrs </a:t>
            </a:r>
            <a:r>
              <a:rPr lang="en-GB" dirty="0" err="1"/>
              <a:t>Jaine</a:t>
            </a:r>
            <a:r>
              <a:rPr lang="en-GB" dirty="0"/>
              <a:t> is our teaching assistant this year.  Alongside, Mrs Bailey in the afternoons.  </a:t>
            </a:r>
          </a:p>
          <a:p>
            <a:r>
              <a:rPr lang="en-GB" dirty="0"/>
              <a:t>Forest school – Mrs Miles</a:t>
            </a:r>
          </a:p>
          <a:p>
            <a:r>
              <a:rPr lang="en-GB" dirty="0"/>
              <a:t>PE – Mrs Higgins.  </a:t>
            </a:r>
          </a:p>
        </p:txBody>
      </p:sp>
    </p:spTree>
    <p:extLst>
      <p:ext uri="{BB962C8B-B14F-4D97-AF65-F5344CB8AC3E}">
        <p14:creationId xmlns:p14="http://schemas.microsoft.com/office/powerpoint/2010/main" val="3639979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b="1" dirty="0"/>
              <a:t>Information</a:t>
            </a:r>
          </a:p>
        </p:txBody>
      </p:sp>
      <p:sp>
        <p:nvSpPr>
          <p:cNvPr id="3" name="Content Placeholder 2"/>
          <p:cNvSpPr>
            <a:spLocks noGrp="1"/>
          </p:cNvSpPr>
          <p:nvPr>
            <p:ph idx="1"/>
          </p:nvPr>
        </p:nvSpPr>
        <p:spPr>
          <a:xfrm>
            <a:off x="1066800" y="2014194"/>
            <a:ext cx="10058400" cy="3931920"/>
          </a:xfrm>
        </p:spPr>
        <p:txBody>
          <a:bodyPr vert="horz" lIns="91440" tIns="45720" rIns="91440" bIns="45720" rtlCol="0" anchor="t">
            <a:normAutofit/>
          </a:bodyPr>
          <a:lstStyle/>
          <a:p>
            <a:r>
              <a:rPr lang="en-GB" sz="1400" b="1" dirty="0"/>
              <a:t>FOREST SCHOOL – Thursday afternoons - </a:t>
            </a:r>
          </a:p>
          <a:p>
            <a:r>
              <a:rPr lang="en-GB" sz="1400" dirty="0"/>
              <a:t>A pair of warm tracksuit bottoms or leggings, navy blue or black. The school PE tracksuit bottoms are ideal for this.</a:t>
            </a:r>
          </a:p>
          <a:p>
            <a:r>
              <a:rPr lang="en-GB" sz="1400" dirty="0"/>
              <a:t>· The school PE jumper or zip up hoodie</a:t>
            </a:r>
          </a:p>
          <a:p>
            <a:r>
              <a:rPr lang="en-GB" sz="1400" dirty="0"/>
              <a:t>· The school PE Tee-shirt</a:t>
            </a:r>
          </a:p>
          <a:p>
            <a:r>
              <a:rPr lang="en-GB" sz="1400" dirty="0"/>
              <a:t>· A waterproof coat and waterproof trousers</a:t>
            </a:r>
          </a:p>
          <a:p>
            <a:r>
              <a:rPr lang="en-GB" sz="1400" dirty="0"/>
              <a:t>· A pair of trainers and (a pair of wellington boots that will be kept in school.)</a:t>
            </a:r>
          </a:p>
          <a:p>
            <a:r>
              <a:rPr lang="en-GB" sz="1400" dirty="0"/>
              <a:t>· Warm socks, gloves and a hat as the weather gets colder</a:t>
            </a:r>
          </a:p>
          <a:p>
            <a:r>
              <a:rPr lang="en-GB" sz="1400" b="1" dirty="0"/>
              <a:t>PE – On a Tuesday Morning - </a:t>
            </a:r>
          </a:p>
          <a:p>
            <a:r>
              <a:rPr lang="en-GB" sz="1400" dirty="0"/>
              <a:t>Children to come in to school dressed in their PE kit. </a:t>
            </a:r>
            <a:r>
              <a:rPr lang="en-GB" sz="1400" b="1" dirty="0"/>
              <a:t>PLEASE</a:t>
            </a:r>
            <a:r>
              <a:rPr lang="en-GB" sz="1400" dirty="0"/>
              <a:t> make sure it is named. </a:t>
            </a:r>
          </a:p>
        </p:txBody>
      </p:sp>
      <p:pic>
        <p:nvPicPr>
          <p:cNvPr id="4" name="Picture 3"/>
          <p:cNvPicPr>
            <a:picLocks noChangeAspect="1"/>
          </p:cNvPicPr>
          <p:nvPr/>
        </p:nvPicPr>
        <p:blipFill>
          <a:blip r:embed="rId3"/>
          <a:stretch>
            <a:fillRect/>
          </a:stretch>
        </p:blipFill>
        <p:spPr>
          <a:xfrm>
            <a:off x="8145378" y="1"/>
            <a:ext cx="4046621" cy="2346158"/>
          </a:xfrm>
          <a:prstGeom prst="rect">
            <a:avLst/>
          </a:prstGeom>
        </p:spPr>
      </p:pic>
      <p:pic>
        <p:nvPicPr>
          <p:cNvPr id="5" name="Picture 4"/>
          <p:cNvPicPr>
            <a:picLocks noChangeAspect="1"/>
          </p:cNvPicPr>
          <p:nvPr/>
        </p:nvPicPr>
        <p:blipFill>
          <a:blip r:embed="rId4"/>
          <a:stretch>
            <a:fillRect/>
          </a:stretch>
        </p:blipFill>
        <p:spPr>
          <a:xfrm>
            <a:off x="9277349" y="3980154"/>
            <a:ext cx="2914650" cy="2914650"/>
          </a:xfrm>
          <a:prstGeom prst="rect">
            <a:avLst/>
          </a:prstGeom>
        </p:spPr>
      </p:pic>
      <p:pic>
        <p:nvPicPr>
          <p:cNvPr id="6" name="Picture 5"/>
          <p:cNvPicPr>
            <a:picLocks noChangeAspect="1"/>
          </p:cNvPicPr>
          <p:nvPr/>
        </p:nvPicPr>
        <p:blipFill>
          <a:blip r:embed="rId5"/>
          <a:stretch>
            <a:fillRect/>
          </a:stretch>
        </p:blipFill>
        <p:spPr>
          <a:xfrm>
            <a:off x="14287" y="5140466"/>
            <a:ext cx="2319839" cy="1754338"/>
          </a:xfrm>
          <a:prstGeom prst="rect">
            <a:avLst/>
          </a:prstGeom>
        </p:spPr>
      </p:pic>
    </p:spTree>
    <p:extLst>
      <p:ext uri="{BB962C8B-B14F-4D97-AF65-F5344CB8AC3E}">
        <p14:creationId xmlns:p14="http://schemas.microsoft.com/office/powerpoint/2010/main" val="4275815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069235B-22DB-4231-8291-D64DA2CDEB4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AE40DA-1F5A-4A1A-89CA-2BC620DCDB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txBody>
          <a:bodyPr rtlCol="0" anchor="ctr"/>
          <a:lstStyle/>
          <a:p>
            <a:pPr algn="ctr"/>
            <a:endParaRPr lang="en-US"/>
          </a:p>
        </p:txBody>
      </p:sp>
      <p:pic>
        <p:nvPicPr>
          <p:cNvPr id="2" name="Picture 1">
            <a:extLst>
              <a:ext uri="{FF2B5EF4-FFF2-40B4-BE49-F238E27FC236}">
                <a16:creationId xmlns:a16="http://schemas.microsoft.com/office/drawing/2014/main" id="{139E8A81-0423-44A2-A830-46B06D770746}"/>
              </a:ext>
            </a:extLst>
          </p:cNvPr>
          <p:cNvPicPr>
            <a:picLocks noChangeAspect="1"/>
          </p:cNvPicPr>
          <p:nvPr/>
        </p:nvPicPr>
        <p:blipFill>
          <a:blip r:embed="rId3"/>
          <a:stretch>
            <a:fillRect/>
          </a:stretch>
        </p:blipFill>
        <p:spPr>
          <a:xfrm>
            <a:off x="345990" y="321277"/>
            <a:ext cx="11664778" cy="6252518"/>
          </a:xfrm>
          <a:prstGeom prst="rect">
            <a:avLst/>
          </a:prstGeom>
        </p:spPr>
      </p:pic>
    </p:spTree>
    <p:extLst>
      <p:ext uri="{BB962C8B-B14F-4D97-AF65-F5344CB8AC3E}">
        <p14:creationId xmlns:p14="http://schemas.microsoft.com/office/powerpoint/2010/main" val="6261221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9389" y="372979"/>
            <a:ext cx="11237495" cy="5632311"/>
          </a:xfrm>
          <a:prstGeom prst="rect">
            <a:avLst/>
          </a:prstGeom>
          <a:noFill/>
        </p:spPr>
        <p:txBody>
          <a:bodyPr wrap="square" rtlCol="0">
            <a:spAutoFit/>
          </a:bodyPr>
          <a:lstStyle/>
          <a:p>
            <a:pPr algn="ctr"/>
            <a:r>
              <a:rPr lang="en-GB" sz="4000" b="1" dirty="0"/>
              <a:t>Home work </a:t>
            </a:r>
          </a:p>
          <a:p>
            <a:pPr algn="ctr"/>
            <a:endParaRPr lang="en-GB" sz="4000" b="1" dirty="0"/>
          </a:p>
          <a:p>
            <a:r>
              <a:rPr lang="en-GB" sz="2000" b="1" dirty="0"/>
              <a:t>Common Exception words – Half-termly test of review words.  The list to learn will be under homework on the class pages.  </a:t>
            </a:r>
            <a:endParaRPr lang="en-GB" sz="2000" dirty="0"/>
          </a:p>
          <a:p>
            <a:endParaRPr lang="en-GB" sz="2000" dirty="0"/>
          </a:p>
          <a:p>
            <a:r>
              <a:rPr lang="en-GB" sz="2000" dirty="0"/>
              <a:t>Please read with you child every day.  We will be sending out reading records and we can then track and read your comments. Books to be read three times and then returned. </a:t>
            </a:r>
          </a:p>
          <a:p>
            <a:endParaRPr lang="en-GB" sz="2000" dirty="0"/>
          </a:p>
          <a:p>
            <a:endParaRPr lang="en-GB" sz="2000" dirty="0"/>
          </a:p>
          <a:p>
            <a:endParaRPr lang="en-GB" sz="2000" dirty="0"/>
          </a:p>
          <a:p>
            <a:endParaRPr lang="en-GB" sz="2000" dirty="0"/>
          </a:p>
          <a:p>
            <a:endParaRPr lang="en-GB" sz="2000" dirty="0"/>
          </a:p>
          <a:p>
            <a:endParaRPr lang="en-GB" sz="2000" b="1" dirty="0"/>
          </a:p>
          <a:p>
            <a:r>
              <a:rPr lang="en-GB" sz="4000" b="1" dirty="0"/>
              <a:t> </a:t>
            </a:r>
          </a:p>
        </p:txBody>
      </p:sp>
    </p:spTree>
    <p:extLst>
      <p:ext uri="{BB962C8B-B14F-4D97-AF65-F5344CB8AC3E}">
        <p14:creationId xmlns:p14="http://schemas.microsoft.com/office/powerpoint/2010/main" val="24990714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0948" y="280478"/>
            <a:ext cx="11297652" cy="5909310"/>
          </a:xfrm>
          <a:prstGeom prst="rect">
            <a:avLst/>
          </a:prstGeom>
        </p:spPr>
        <p:txBody>
          <a:bodyPr wrap="square">
            <a:spAutoFit/>
          </a:bodyPr>
          <a:lstStyle/>
          <a:p>
            <a:r>
              <a:rPr lang="en-GB" dirty="0"/>
              <a:t>Home Learning Grids: </a:t>
            </a:r>
          </a:p>
          <a:p>
            <a:endParaRPr lang="en-GB" dirty="0"/>
          </a:p>
          <a:p>
            <a:endParaRPr lang="en-GB" dirty="0"/>
          </a:p>
          <a:p>
            <a:r>
              <a:rPr lang="en-GB" dirty="0"/>
              <a:t>All children receive a grid which offers a range of learning activities each half term. These activities provide the opportunity for the children to extend their understanding and respond creatively, giving greater ownership of their learning.</a:t>
            </a:r>
          </a:p>
          <a:p>
            <a:endParaRPr lang="en-GB" dirty="0"/>
          </a:p>
          <a:p>
            <a:r>
              <a:rPr lang="en-GB" dirty="0"/>
              <a:t>Ideally, children can submit a piece each week.</a:t>
            </a:r>
          </a:p>
          <a:p>
            <a:endParaRPr lang="en-GB" dirty="0"/>
          </a:p>
          <a:p>
            <a:r>
              <a:rPr lang="en-GB" dirty="0"/>
              <a:t>Activities are designed to complement the learning that children will be doing in class, as well as give opportunities for children to further their learning and engage parents with what they have been learning in school. Start date for home learning will be the 29</a:t>
            </a:r>
            <a:r>
              <a:rPr lang="en-GB" baseline="30000" dirty="0"/>
              <a:t>th</a:t>
            </a:r>
            <a:r>
              <a:rPr lang="en-GB" dirty="0"/>
              <a:t> September 2025 with first submission on the 6</a:t>
            </a:r>
            <a:r>
              <a:rPr lang="en-GB" baseline="30000" dirty="0"/>
              <a:t>th</a:t>
            </a:r>
            <a:r>
              <a:rPr lang="en-GB" dirty="0"/>
              <a:t> October 2025.  </a:t>
            </a:r>
          </a:p>
          <a:p>
            <a:endParaRPr lang="en-GB" dirty="0"/>
          </a:p>
          <a:p>
            <a:r>
              <a:rPr lang="en-GB" dirty="0"/>
              <a:t>In addition to the half-termly Home Learning Grid:</a:t>
            </a:r>
          </a:p>
          <a:p>
            <a:endParaRPr lang="en-GB" dirty="0"/>
          </a:p>
          <a:p>
            <a:r>
              <a:rPr lang="en-GB" dirty="0"/>
              <a:t>All children are expected to read every day. </a:t>
            </a:r>
          </a:p>
          <a:p>
            <a:endParaRPr lang="en-GB" dirty="0"/>
          </a:p>
          <a:p>
            <a:r>
              <a:rPr lang="en-GB" dirty="0"/>
              <a:t>From Summer Term in Year 1, children are also given Timetables Rock Stars or </a:t>
            </a:r>
            <a:r>
              <a:rPr lang="en-GB" dirty="0" err="1"/>
              <a:t>Numbots</a:t>
            </a:r>
            <a:r>
              <a:rPr lang="en-GB" dirty="0"/>
              <a:t> log in to practise their multiplication facts and weekly spellings. </a:t>
            </a:r>
          </a:p>
          <a:p>
            <a:endParaRPr lang="en-GB" dirty="0"/>
          </a:p>
        </p:txBody>
      </p:sp>
    </p:spTree>
    <p:extLst>
      <p:ext uri="{BB962C8B-B14F-4D97-AF65-F5344CB8AC3E}">
        <p14:creationId xmlns:p14="http://schemas.microsoft.com/office/powerpoint/2010/main" val="27402725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75EC10-4580-4EFC-9994-F594C8EA1FB0}"/>
              </a:ext>
            </a:extLst>
          </p:cNvPr>
          <p:cNvPicPr>
            <a:picLocks noChangeAspect="1"/>
          </p:cNvPicPr>
          <p:nvPr/>
        </p:nvPicPr>
        <p:blipFill>
          <a:blip r:embed="rId2"/>
          <a:stretch>
            <a:fillRect/>
          </a:stretch>
        </p:blipFill>
        <p:spPr>
          <a:xfrm>
            <a:off x="568411" y="432486"/>
            <a:ext cx="11145794" cy="5980671"/>
          </a:xfrm>
          <a:prstGeom prst="rect">
            <a:avLst/>
          </a:prstGeom>
        </p:spPr>
      </p:pic>
    </p:spTree>
    <p:extLst>
      <p:ext uri="{BB962C8B-B14F-4D97-AF65-F5344CB8AC3E}">
        <p14:creationId xmlns:p14="http://schemas.microsoft.com/office/powerpoint/2010/main" val="140020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4313" y="-119063"/>
            <a:ext cx="12620625" cy="7096125"/>
          </a:xfrm>
          <a:prstGeom prst="rect">
            <a:avLst/>
          </a:prstGeom>
        </p:spPr>
      </p:pic>
    </p:spTree>
    <p:extLst>
      <p:ext uri="{BB962C8B-B14F-4D97-AF65-F5344CB8AC3E}">
        <p14:creationId xmlns:p14="http://schemas.microsoft.com/office/powerpoint/2010/main" val="42057562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Reading</a:t>
            </a:r>
          </a:p>
        </p:txBody>
      </p:sp>
      <p:sp>
        <p:nvSpPr>
          <p:cNvPr id="3" name="Content Placeholder 2"/>
          <p:cNvSpPr>
            <a:spLocks noGrp="1"/>
          </p:cNvSpPr>
          <p:nvPr>
            <p:ph idx="1"/>
          </p:nvPr>
        </p:nvSpPr>
        <p:spPr/>
        <p:txBody>
          <a:bodyPr>
            <a:normAutofit/>
          </a:bodyPr>
          <a:lstStyle/>
          <a:p>
            <a:r>
              <a:rPr lang="en-GB" sz="2400" dirty="0"/>
              <a:t>Please can you make sure your child brings their reading book in to school every day as we like to hear every child read individually once a week when we can.  Please can the books be put into a zip lock plastic bag and put into the purple reading box.  The box will be by the door.  </a:t>
            </a:r>
          </a:p>
          <a:p>
            <a:pPr marL="0" indent="0">
              <a:buNone/>
            </a:pPr>
            <a:endParaRPr lang="en-GB" sz="2400" dirty="0"/>
          </a:p>
          <a:p>
            <a:r>
              <a:rPr lang="en-GB" sz="2400" dirty="0"/>
              <a:t>Just to reassure you I will move them onto the next stage when they are ready.  </a:t>
            </a:r>
          </a:p>
        </p:txBody>
      </p:sp>
      <p:pic>
        <p:nvPicPr>
          <p:cNvPr id="4" name="Picture 3"/>
          <p:cNvPicPr>
            <a:picLocks noChangeAspect="1"/>
          </p:cNvPicPr>
          <p:nvPr/>
        </p:nvPicPr>
        <p:blipFill>
          <a:blip r:embed="rId2"/>
          <a:stretch>
            <a:fillRect/>
          </a:stretch>
        </p:blipFill>
        <p:spPr>
          <a:xfrm>
            <a:off x="9974580" y="0"/>
            <a:ext cx="2217420" cy="2103120"/>
          </a:xfrm>
          <a:prstGeom prst="rect">
            <a:avLst/>
          </a:prstGeom>
        </p:spPr>
      </p:pic>
    </p:spTree>
    <p:extLst>
      <p:ext uri="{BB962C8B-B14F-4D97-AF65-F5344CB8AC3E}">
        <p14:creationId xmlns:p14="http://schemas.microsoft.com/office/powerpoint/2010/main" val="2336980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General</a:t>
            </a:r>
          </a:p>
        </p:txBody>
      </p:sp>
      <p:sp>
        <p:nvSpPr>
          <p:cNvPr id="3" name="Content Placeholder 2"/>
          <p:cNvSpPr>
            <a:spLocks noGrp="1"/>
          </p:cNvSpPr>
          <p:nvPr>
            <p:ph idx="1"/>
          </p:nvPr>
        </p:nvSpPr>
        <p:spPr/>
        <p:txBody>
          <a:bodyPr/>
          <a:lstStyle/>
          <a:p>
            <a:r>
              <a:rPr lang="en-GB" sz="3200" dirty="0"/>
              <a:t>There is fruit available for the children at snack time.  If your child does not like fruit please provide and alternative savoury snack.  </a:t>
            </a:r>
          </a:p>
          <a:p>
            <a:r>
              <a:rPr lang="en-GB" sz="3200" dirty="0"/>
              <a:t>Please do remember to send a water bottle in each day.</a:t>
            </a:r>
          </a:p>
          <a:p>
            <a:pPr marL="0" indent="0">
              <a:buNone/>
            </a:pPr>
            <a:endParaRPr lang="en-GB" dirty="0"/>
          </a:p>
          <a:p>
            <a:pPr marL="0" indent="0">
              <a:buNone/>
            </a:pPr>
            <a:endParaRPr lang="en-GB" dirty="0"/>
          </a:p>
          <a:p>
            <a:endParaRPr lang="en-GB" dirty="0"/>
          </a:p>
          <a:p>
            <a:endParaRPr lang="en-GB" dirty="0"/>
          </a:p>
        </p:txBody>
      </p:sp>
    </p:spTree>
    <p:extLst>
      <p:ext uri="{BB962C8B-B14F-4D97-AF65-F5344CB8AC3E}">
        <p14:creationId xmlns:p14="http://schemas.microsoft.com/office/powerpoint/2010/main" val="40251733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t>Finally…</a:t>
            </a:r>
          </a:p>
        </p:txBody>
      </p:sp>
      <p:sp>
        <p:nvSpPr>
          <p:cNvPr id="3" name="Content Placeholder 2"/>
          <p:cNvSpPr>
            <a:spLocks noGrp="1"/>
          </p:cNvSpPr>
          <p:nvPr>
            <p:ph idx="1"/>
          </p:nvPr>
        </p:nvSpPr>
        <p:spPr>
          <a:xfrm>
            <a:off x="1066800" y="1690255"/>
            <a:ext cx="10058400" cy="4344785"/>
          </a:xfrm>
        </p:spPr>
        <p:txBody>
          <a:bodyPr>
            <a:normAutofit fontScale="25000" lnSpcReduction="20000"/>
          </a:bodyPr>
          <a:lstStyle/>
          <a:p>
            <a:pPr marL="0" indent="0">
              <a:buNone/>
            </a:pPr>
            <a:endParaRPr lang="en-GB" sz="5600" dirty="0"/>
          </a:p>
          <a:p>
            <a:pPr marL="0" indent="0">
              <a:buNone/>
            </a:pPr>
            <a:r>
              <a:rPr lang="en-GB" sz="7200" dirty="0"/>
              <a:t>Please feel free to communicate anything you feel we need to know that might be important.  Especially if you feel your child might need extra emotional support that day for whatever reason and as long as we are aware we can adapt the day for them.  I know and understand the challenges of being a parent and am also here for you if you ever need any support or a listening ear.  Please email me via the office to arrange an appointment. </a:t>
            </a:r>
          </a:p>
          <a:p>
            <a:pPr marL="0" indent="0">
              <a:buNone/>
            </a:pPr>
            <a:r>
              <a:rPr lang="en-GB" sz="7200" dirty="0"/>
              <a:t>My core value as a teacher is nurture and therefore I set precedents to this as a foundation to good learning. My class rule is ‘kindness’ and the children have already spent the last week learning how to be ‘kind’ when they play and learn. I will often weave their learning on kindness through the schools values.  </a:t>
            </a:r>
          </a:p>
          <a:p>
            <a:pPr marL="0" indent="0">
              <a:buNone/>
            </a:pPr>
            <a:r>
              <a:rPr lang="en-GB" sz="7200" dirty="0"/>
              <a:t>We have a class ‘kindness jar’ and the children are rewarded at the end of each week for filling this jar with acts of kindness. We then celebrate their acts of kindness with ‘celebration Friday’. Please remind your children of our class rules.  We incorporate these daily into our class routines.  Kind hands! Kind feet! Kind words! And Kind Thoughts!   </a:t>
            </a:r>
          </a:p>
          <a:p>
            <a:pPr marL="0" indent="0">
              <a:buNone/>
            </a:pPr>
            <a:endParaRPr lang="en-GB" sz="6400" dirty="0"/>
          </a:p>
          <a:p>
            <a:endParaRPr lang="en-GB" sz="6400" dirty="0"/>
          </a:p>
        </p:txBody>
      </p:sp>
      <p:pic>
        <p:nvPicPr>
          <p:cNvPr id="4" name="Picture 3"/>
          <p:cNvPicPr>
            <a:picLocks noChangeAspect="1"/>
          </p:cNvPicPr>
          <p:nvPr/>
        </p:nvPicPr>
        <p:blipFill>
          <a:blip r:embed="rId3"/>
          <a:stretch>
            <a:fillRect/>
          </a:stretch>
        </p:blipFill>
        <p:spPr>
          <a:xfrm>
            <a:off x="10479504" y="0"/>
            <a:ext cx="1712495" cy="2281449"/>
          </a:xfrm>
          <a:prstGeom prst="rect">
            <a:avLst/>
          </a:prstGeom>
        </p:spPr>
      </p:pic>
    </p:spTree>
    <p:extLst>
      <p:ext uri="{BB962C8B-B14F-4D97-AF65-F5344CB8AC3E}">
        <p14:creationId xmlns:p14="http://schemas.microsoft.com/office/powerpoint/2010/main" val="213560729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bcd873-ea6a-4bd5-b7c8-e90b760b9647">
      <Terms xmlns="http://schemas.microsoft.com/office/infopath/2007/PartnerControls"/>
    </lcf76f155ced4ddcb4097134ff3c332f>
    <TaxCatchAll xmlns="126c833c-eda0-4051-96c5-3539673704b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C3D25022891844DB9E349A5191B6A20" ma:contentTypeVersion="14" ma:contentTypeDescription="Create a new document." ma:contentTypeScope="" ma:versionID="f16da85f2d1e584b90f3dfc4a8d15899">
  <xsd:schema xmlns:xsd="http://www.w3.org/2001/XMLSchema" xmlns:xs="http://www.w3.org/2001/XMLSchema" xmlns:p="http://schemas.microsoft.com/office/2006/metadata/properties" xmlns:ns2="e9bcd873-ea6a-4bd5-b7c8-e90b760b9647" xmlns:ns3="126c833c-eda0-4051-96c5-3539673704bf" targetNamespace="http://schemas.microsoft.com/office/2006/metadata/properties" ma:root="true" ma:fieldsID="0276f5acf33e7864b942de562206bda8" ns2:_="" ns3:_="">
    <xsd:import namespace="e9bcd873-ea6a-4bd5-b7c8-e90b760b9647"/>
    <xsd:import namespace="126c833c-eda0-4051-96c5-3539673704b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SearchProperties" minOccurs="0"/>
                <xsd:element ref="ns2:MediaServiceObjectDetectorVersions"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cd873-ea6a-4bd5-b7c8-e90b760b96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013e5da-d388-45a3-a7f2-eb70fd21f961"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6c833c-eda0-4051-96c5-3539673704b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0864619-6585-4fd2-8674-4cea6b66fd6f}" ma:internalName="TaxCatchAll" ma:showField="CatchAllData" ma:web="126c833c-eda0-4051-96c5-3539673704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16594C-4F86-4E07-A18E-88EB0B11F55B}">
  <ds:schemaRefs>
    <ds:schemaRef ds:uri="http://schemas.microsoft.com/sharepoint/v3/contenttype/forms"/>
  </ds:schemaRefs>
</ds:datastoreItem>
</file>

<file path=customXml/itemProps2.xml><?xml version="1.0" encoding="utf-8"?>
<ds:datastoreItem xmlns:ds="http://schemas.openxmlformats.org/officeDocument/2006/customXml" ds:itemID="{38FCF2E0-FF37-462A-AB57-FB787585C829}">
  <ds:schemaRefs>
    <ds:schemaRef ds:uri="http://purl.org/dc/terms/"/>
    <ds:schemaRef ds:uri="http://schemas.microsoft.com/office/2006/documentManagement/types"/>
    <ds:schemaRef ds:uri="126c833c-eda0-4051-96c5-3539673704bf"/>
    <ds:schemaRef ds:uri="e9bcd873-ea6a-4bd5-b7c8-e90b760b9647"/>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EC0534AB-1B12-432D-810A-F79A8A898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bcd873-ea6a-4bd5-b7c8-e90b760b9647"/>
    <ds:schemaRef ds:uri="126c833c-eda0-4051-96c5-3539673704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TM03457510[[fn=Savon]]</Template>
  <TotalTime>11877</TotalTime>
  <Words>800</Words>
  <Application>Microsoft Office PowerPoint</Application>
  <PresentationFormat>Widescreen</PresentationFormat>
  <Paragraphs>69</Paragraphs>
  <Slides>12</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Century Gothic</vt:lpstr>
      <vt:lpstr>Garamond</vt:lpstr>
      <vt:lpstr>Savon</vt:lpstr>
      <vt:lpstr>‘Meet the teacher’ </vt:lpstr>
      <vt:lpstr>Introduction</vt:lpstr>
      <vt:lpstr>Staffing</vt:lpstr>
      <vt:lpstr>Information</vt:lpstr>
      <vt:lpstr>PowerPoint Presentation</vt:lpstr>
      <vt:lpstr>PowerPoint Presentation</vt:lpstr>
      <vt:lpstr>PowerPoint Presentation</vt:lpstr>
      <vt:lpstr>PowerPoint Presentation</vt:lpstr>
      <vt:lpstr>PowerPoint Presentation</vt:lpstr>
      <vt:lpstr>Reading</vt:lpstr>
      <vt:lpstr>General</vt:lpstr>
      <vt:lpstr>Finally…</vt:lpstr>
    </vt:vector>
  </TitlesOfParts>
  <Company>Cheapside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Fiona Day</dc:creator>
  <cp:lastModifiedBy>L. Grigulis</cp:lastModifiedBy>
  <cp:revision>116</cp:revision>
  <dcterms:created xsi:type="dcterms:W3CDTF">2020-09-17T15:51:49Z</dcterms:created>
  <dcterms:modified xsi:type="dcterms:W3CDTF">2025-09-15T15:35:08Z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0x0101002C3D25022891844DB9E349A5191B6A20</vt:lpwstr>
  </property>
</Properties>
</file>