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7" r:id="rId2"/>
    <p:sldId id="257" r:id="rId3"/>
    <p:sldId id="259" r:id="rId4"/>
    <p:sldId id="261" r:id="rId5"/>
    <p:sldId id="262" r:id="rId6"/>
    <p:sldId id="263" r:id="rId7"/>
    <p:sldId id="264" r:id="rId8"/>
    <p:sldId id="266" r:id="rId9"/>
    <p:sldId id="265" r:id="rId10"/>
    <p:sldId id="267" r:id="rId11"/>
    <p:sldId id="268" r:id="rId12"/>
    <p:sldId id="269" r:id="rId13"/>
    <p:sldId id="279" r:id="rId14"/>
    <p:sldId id="272" r:id="rId15"/>
    <p:sldId id="271" r:id="rId16"/>
    <p:sldId id="273" r:id="rId17"/>
    <p:sldId id="274" r:id="rId18"/>
    <p:sldId id="275" r:id="rId19"/>
    <p:sldId id="276" r:id="rId20"/>
    <p:sldId id="278" r:id="rId21"/>
    <p:sldId id="270" r:id="rId22"/>
    <p:sldId id="260" r:id="rId2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DBFABF2F-0CBA-4CAC-8FBD-BEB24D4BCFF1}">
          <p14:sldIdLst>
            <p14:sldId id="277"/>
            <p14:sldId id="257"/>
            <p14:sldId id="259"/>
            <p14:sldId id="261"/>
            <p14:sldId id="262"/>
            <p14:sldId id="263"/>
            <p14:sldId id="264"/>
            <p14:sldId id="266"/>
            <p14:sldId id="265"/>
            <p14:sldId id="267"/>
            <p14:sldId id="268"/>
            <p14:sldId id="269"/>
            <p14:sldId id="279"/>
            <p14:sldId id="272"/>
            <p14:sldId id="271"/>
            <p14:sldId id="273"/>
            <p14:sldId id="274"/>
            <p14:sldId id="275"/>
            <p14:sldId id="276"/>
            <p14:sldId id="278"/>
            <p14:sldId id="270"/>
            <p14:sldId id="260"/>
          </p14:sldIdLst>
        </p14:section>
      </p14:sectionLst>
    </p:ex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236" y="2592"/>
      </p:cViewPr>
      <p:guideLst>
        <p:guide orient="horz" pos="2880"/>
        <p:guide pos="2160"/>
      </p:guideLst>
    </p:cSldViewPr>
  </p:slideViewPr>
  <p:notesTextViewPr>
    <p:cViewPr>
      <p:scale>
        <a:sx n="1" d="1"/>
        <a:sy n="1" d="1"/>
      </p:scale>
      <p:origin x="0" y="0"/>
    </p:cViewPr>
  </p:notesTextViewPr>
  <p:sorterViewPr>
    <p:cViewPr>
      <p:scale>
        <a:sx n="100" d="100"/>
        <a:sy n="100" d="100"/>
      </p:scale>
      <p:origin x="0" y="24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GB"/>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28855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68252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65717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01620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77000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45476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73926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96696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16300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00812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01847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30431F31-20F8-45A2-B4C8-941FBFDAC97B}" type="datetimeFigureOut">
              <a:rPr lang="en-GB" smtClean="0">
                <a:solidFill>
                  <a:prstClr val="black">
                    <a:tint val="75000"/>
                  </a:prstClr>
                </a:solidFill>
              </a:rPr>
              <a:pPr/>
              <a:t>01/06/2020</a:t>
            </a:fld>
            <a:endParaRPr lang="en-GB">
              <a:solidFill>
                <a:prstClr val="black">
                  <a:tint val="75000"/>
                </a:prstClr>
              </a:solidFill>
            </a:endParaRPr>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664C71D-170E-4B36-B6EC-2304096B8EF9}"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703456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hyperlink" Target="https://www.youtube.com/watch?v=gYlKkG1A7yk&amp;list=PLx16tQGPPybVk_7JpzAQ4gkMeeNq0j9ln&amp;index=13"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9.jpeg"/><Relationship Id="rId7"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www.marmiton.org/recettes/recette_croque-monsieur_19208.aspx"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2.PN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hyperlink" Target="https://www.marmiton.org/recettes/recette_quiche-lorraine_30283.aspx"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image" Target="../media/image5.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hyperlink" Target="https://www.marmiton.org/recettes/recette_soupe-a-l-oignon-facon-grand-mere_62658.aspx" TargetMode="Externa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PNG"/><Relationship Id="rId7" Type="http://schemas.openxmlformats.org/officeDocument/2006/relationships/image" Target="../media/image33.png"/><Relationship Id="rId12" Type="http://schemas.openxmlformats.org/officeDocument/2006/relationships/image" Target="../media/image37.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hyperlink" Target="https://www.marmiton.org/recettes/recette_soupe-a-l-oignon-facon-grand-mere_62658.aspx" TargetMode="External"/><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5.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9.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hyperlink" Target="https://www.marmiton.org/recettes/recette_ratatouille_23223.aspx" TargetMode="Externa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2.PNG"/><Relationship Id="rId7" Type="http://schemas.openxmlformats.org/officeDocument/2006/relationships/image" Target="../media/image42.jpeg"/><Relationship Id="rId12" Type="http://schemas.openxmlformats.org/officeDocument/2006/relationships/image" Target="../media/image47.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jpeg"/><Relationship Id="rId10" Type="http://schemas.openxmlformats.org/officeDocument/2006/relationships/image" Target="../media/image45.png"/><Relationship Id="rId4" Type="http://schemas.openxmlformats.org/officeDocument/2006/relationships/image" Target="../media/image5.PN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9.jpeg"/><Relationship Id="rId5" Type="http://schemas.openxmlformats.org/officeDocument/2006/relationships/hyperlink" Target="https://www.marmiton.org/recettes/recette_pate-a-crepes-tres-simple_20648.aspx" TargetMode="Externa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2.PNG"/><Relationship Id="rId7" Type="http://schemas.openxmlformats.org/officeDocument/2006/relationships/image" Target="../media/image53.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6.png"/><Relationship Id="rId2" Type="http://schemas.openxmlformats.org/officeDocument/2006/relationships/hyperlink" Target="https://www.marmiton.org/recettes/recette_madeleines-faciles_17700.aspx" TargetMode="Externa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2.PNG"/><Relationship Id="rId7" Type="http://schemas.openxmlformats.org/officeDocument/2006/relationships/image" Target="../media/image59.png"/><Relationship Id="rId12" Type="http://schemas.openxmlformats.org/officeDocument/2006/relationships/image" Target="../media/image64.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58.jpeg"/><Relationship Id="rId11" Type="http://schemas.openxmlformats.org/officeDocument/2006/relationships/image" Target="../media/image63.png"/><Relationship Id="rId5" Type="http://schemas.openxmlformats.org/officeDocument/2006/relationships/image" Target="../media/image57.jpeg"/><Relationship Id="rId10" Type="http://schemas.openxmlformats.org/officeDocument/2006/relationships/image" Target="../media/image62.png"/><Relationship Id="rId4" Type="http://schemas.openxmlformats.org/officeDocument/2006/relationships/image" Target="../media/image5.PNG"/><Relationship Id="rId9" Type="http://schemas.openxmlformats.org/officeDocument/2006/relationships/image" Target="../media/image61.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hyperlink" Target="https://www.marmiton.org/recettes/recette_tarte-aux-pommes-facile_92486.aspx" TargetMode="Externa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PNG"/><Relationship Id="rId7" Type="http://schemas.openxmlformats.org/officeDocument/2006/relationships/image" Target="../media/image69.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image" Target="../media/image72.png"/><Relationship Id="rId2" Type="http://schemas.openxmlformats.org/officeDocument/2006/relationships/hyperlink" Target="https://www.marmiton.org/recettes/recette_mousse-au-chocolat-facile_13585.aspx" TargetMode="Externa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2.PN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74.png"/><Relationship Id="rId11" Type="http://schemas.openxmlformats.org/officeDocument/2006/relationships/image" Target="../media/image79.jpeg"/><Relationship Id="rId5" Type="http://schemas.openxmlformats.org/officeDocument/2006/relationships/image" Target="../media/image73.png"/><Relationship Id="rId10" Type="http://schemas.openxmlformats.org/officeDocument/2006/relationships/image" Target="../media/image78.jpeg"/><Relationship Id="rId4" Type="http://schemas.openxmlformats.org/officeDocument/2006/relationships/image" Target="../media/image5.PNG"/><Relationship Id="rId9" Type="http://schemas.openxmlformats.org/officeDocument/2006/relationships/image" Target="../media/image77.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www.marmiton.org/recettes/recette_sables-faciles_16111.aspx" TargetMode="External"/><Relationship Id="rId5" Type="http://schemas.openxmlformats.org/officeDocument/2006/relationships/image" Target="../media/image81.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2.PNG"/><Relationship Id="rId7" Type="http://schemas.openxmlformats.org/officeDocument/2006/relationships/image" Target="../media/image85.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hyperlink" Target="https://twitter.com/mmebirtwistle" TargetMode="External"/><Relationship Id="rId7" Type="http://schemas.openxmlformats.org/officeDocument/2006/relationships/hyperlink" Target="https://www.youtube.com/channel/UCkhw8wMT4drF9MkHH2lJIsA?view_as=subscriber" TargetMode="External"/><Relationship Id="rId2" Type="http://schemas.openxmlformats.org/officeDocument/2006/relationships/image" Target="../media/image87.pn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hyperlink" Target="http://madamebirtwistle.blogspot.com/" TargetMode="External"/><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13314" name="Picture 2" descr="ba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4778" y="2428875"/>
            <a:ext cx="4132243" cy="41322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09575" y="1676400"/>
            <a:ext cx="6096000" cy="954107"/>
          </a:xfrm>
          <a:prstGeom prst="rect">
            <a:avLst/>
          </a:prstGeom>
          <a:noFill/>
        </p:spPr>
        <p:txBody>
          <a:bodyPr wrap="square" rtlCol="0">
            <a:spAutoFit/>
          </a:bodyPr>
          <a:lstStyle/>
          <a:p>
            <a:pPr algn="ctr"/>
            <a:r>
              <a:rPr lang="fr-FR" sz="2600" b="1" dirty="0">
                <a:latin typeface="Segoe Print" panose="02000600000000000000" pitchFamily="2" charset="0"/>
              </a:rPr>
              <a:t>Mon petit livre de cuisine française</a:t>
            </a:r>
          </a:p>
          <a:p>
            <a:pPr algn="ctr"/>
            <a:endParaRPr lang="en-GB" sz="1000" b="1" dirty="0">
              <a:latin typeface="Segoe Print" panose="02000600000000000000" pitchFamily="2" charset="0"/>
            </a:endParaRPr>
          </a:p>
          <a:p>
            <a:pPr algn="ctr"/>
            <a:endParaRPr lang="en-GB" sz="1000" b="1" dirty="0">
              <a:latin typeface="Segoe Print" panose="02000600000000000000" pitchFamily="2" charset="0"/>
            </a:endParaRPr>
          </a:p>
          <a:p>
            <a:pPr algn="ctr"/>
            <a:endParaRPr lang="en-GB" sz="1000" b="1" dirty="0">
              <a:latin typeface="Segoe Print" panose="02000600000000000000" pitchFamily="2"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4296" y="685800"/>
            <a:ext cx="1106557" cy="762000"/>
          </a:xfrm>
          <a:prstGeom prst="rect">
            <a:avLst/>
          </a:prstGeom>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5721" y="6887109"/>
            <a:ext cx="1107316" cy="780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81000" y="7696200"/>
            <a:ext cx="6096000" cy="646331"/>
          </a:xfrm>
          <a:prstGeom prst="rect">
            <a:avLst/>
          </a:prstGeom>
          <a:noFill/>
        </p:spPr>
        <p:txBody>
          <a:bodyPr wrap="square" rtlCol="0">
            <a:spAutoFit/>
          </a:bodyPr>
          <a:lstStyle/>
          <a:p>
            <a:pPr algn="ctr"/>
            <a:r>
              <a:rPr lang="fr-FR" sz="2600" b="1" dirty="0" err="1">
                <a:latin typeface="Segoe Print" panose="02000600000000000000" pitchFamily="2" charset="0"/>
              </a:rPr>
              <a:t>My</a:t>
            </a:r>
            <a:r>
              <a:rPr lang="fr-FR" sz="2600" b="1" dirty="0">
                <a:latin typeface="Segoe Print" panose="02000600000000000000" pitchFamily="2" charset="0"/>
              </a:rPr>
              <a:t> </a:t>
            </a:r>
            <a:r>
              <a:rPr lang="fr-FR" sz="2600" b="1" dirty="0" err="1">
                <a:latin typeface="Segoe Print" panose="02000600000000000000" pitchFamily="2" charset="0"/>
              </a:rPr>
              <a:t>little</a:t>
            </a:r>
            <a:r>
              <a:rPr lang="fr-FR" sz="2600" b="1" dirty="0">
                <a:latin typeface="Segoe Print" panose="02000600000000000000" pitchFamily="2" charset="0"/>
              </a:rPr>
              <a:t> French </a:t>
            </a:r>
            <a:r>
              <a:rPr lang="fr-FR" sz="2600" b="1" dirty="0" err="1">
                <a:latin typeface="Segoe Print" panose="02000600000000000000" pitchFamily="2" charset="0"/>
              </a:rPr>
              <a:t>cookbook</a:t>
            </a:r>
            <a:endParaRPr lang="en-GB" sz="1000" b="1" dirty="0">
              <a:latin typeface="Segoe Print" panose="02000600000000000000" pitchFamily="2" charset="0"/>
            </a:endParaRPr>
          </a:p>
          <a:p>
            <a:pPr algn="ctr"/>
            <a:endParaRPr lang="en-GB" sz="1000" b="1" dirty="0">
              <a:latin typeface="Segoe Print" panose="02000600000000000000" pitchFamily="2" charset="0"/>
            </a:endParaRPr>
          </a:p>
        </p:txBody>
      </p:sp>
      <p:sp>
        <p:nvSpPr>
          <p:cNvPr id="11" name="TextBox 10"/>
          <p:cNvSpPr txBox="1"/>
          <p:nvPr/>
        </p:nvSpPr>
        <p:spPr>
          <a:xfrm>
            <a:off x="381000" y="8342531"/>
            <a:ext cx="6096000" cy="461665"/>
          </a:xfrm>
          <a:prstGeom prst="rect">
            <a:avLst/>
          </a:prstGeom>
          <a:noFill/>
        </p:spPr>
        <p:txBody>
          <a:bodyPr wrap="square" rtlCol="0">
            <a:spAutoFit/>
          </a:bodyPr>
          <a:lstStyle/>
          <a:p>
            <a:pPr algn="ctr"/>
            <a:r>
              <a:rPr lang="en-GB" sz="1200" b="1" dirty="0">
                <a:latin typeface="Segoe Print" panose="02000600000000000000" pitchFamily="2" charset="0"/>
              </a:rPr>
              <a:t>Madame Birtwistle </a:t>
            </a:r>
          </a:p>
          <a:p>
            <a:pPr algn="ctr"/>
            <a:r>
              <a:rPr lang="en-GB" sz="1200" b="1" dirty="0">
                <a:latin typeface="Segoe Print" panose="02000600000000000000" pitchFamily="2" charset="0"/>
              </a:rPr>
              <a:t>2020</a:t>
            </a:r>
          </a:p>
        </p:txBody>
      </p:sp>
    </p:spTree>
    <p:extLst>
      <p:ext uri="{BB962C8B-B14F-4D97-AF65-F5344CB8AC3E}">
        <p14:creationId xmlns:p14="http://schemas.microsoft.com/office/powerpoint/2010/main" val="1901160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561201"/>
            <a:ext cx="6096000" cy="1169551"/>
          </a:xfrm>
          <a:prstGeom prst="rect">
            <a:avLst/>
          </a:prstGeom>
          <a:noFill/>
        </p:spPr>
        <p:txBody>
          <a:bodyPr wrap="square" rtlCol="0">
            <a:spAutoFit/>
          </a:bodyPr>
          <a:lstStyle/>
          <a:p>
            <a:pPr algn="ctr"/>
            <a:r>
              <a:rPr lang="en-GB" sz="2000" b="1" dirty="0">
                <a:latin typeface="Segoe Print" panose="02000600000000000000" pitchFamily="2" charset="0"/>
              </a:rPr>
              <a:t>Omelette </a:t>
            </a:r>
            <a:r>
              <a:rPr lang="en-GB" sz="2000" b="1" dirty="0" err="1">
                <a:latin typeface="Segoe Print" panose="02000600000000000000" pitchFamily="2" charset="0"/>
              </a:rPr>
              <a:t>française</a:t>
            </a:r>
            <a:endParaRPr lang="en-GB" sz="2000" b="1" dirty="0">
              <a:latin typeface="Segoe Print" panose="02000600000000000000" pitchFamily="2" charset="0"/>
            </a:endParaRPr>
          </a:p>
          <a:p>
            <a:pPr algn="ctr"/>
            <a:r>
              <a:rPr lang="en-GB" sz="1000" b="1" dirty="0">
                <a:latin typeface="Segoe Print" panose="02000600000000000000" pitchFamily="2" charset="0"/>
              </a:rPr>
              <a:t>French omelette</a:t>
            </a:r>
          </a:p>
          <a:p>
            <a:pPr algn="ctr"/>
            <a:endParaRPr lang="en-GB" sz="1000" b="1" dirty="0">
              <a:latin typeface="Segoe Print" panose="02000600000000000000" pitchFamily="2" charset="0"/>
            </a:endParaRPr>
          </a:p>
          <a:p>
            <a:pPr algn="ctr"/>
            <a:endParaRPr lang="en-GB" sz="1000" b="1" dirty="0">
              <a:latin typeface="Segoe Print" panose="02000600000000000000" pitchFamily="2" charset="0"/>
            </a:endParaRPr>
          </a:p>
          <a:p>
            <a:pPr algn="ctr"/>
            <a:r>
              <a:rPr lang="en-GB" sz="1000" b="1" dirty="0">
                <a:latin typeface="Segoe Print" panose="02000600000000000000" pitchFamily="2" charset="0"/>
              </a:rPr>
              <a:t>A French omelette is a plain, </a:t>
            </a:r>
            <a:r>
              <a:rPr lang="en-GB" sz="1000" b="1" dirty="0" err="1">
                <a:latin typeface="Segoe Print" panose="02000600000000000000" pitchFamily="2" charset="0"/>
              </a:rPr>
              <a:t>unbrowned</a:t>
            </a:r>
            <a:r>
              <a:rPr lang="en-GB" sz="1000" b="1" dirty="0">
                <a:latin typeface="Segoe Print" panose="02000600000000000000" pitchFamily="2" charset="0"/>
              </a:rPr>
              <a:t> omelette that is folded for a soft, tender texture!</a:t>
            </a:r>
          </a:p>
          <a:p>
            <a:pPr algn="ctr"/>
            <a:endParaRPr lang="en-GB" sz="1000" b="1" dirty="0">
              <a:latin typeface="Segoe Print" panose="02000600000000000000" pitchFamily="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8962" y="6172200"/>
            <a:ext cx="600075" cy="234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62000" y="5191363"/>
            <a:ext cx="1943100" cy="3323987"/>
          </a:xfrm>
          <a:prstGeom prst="rect">
            <a:avLst/>
          </a:prstGeom>
          <a:noFill/>
        </p:spPr>
        <p:txBody>
          <a:bodyPr wrap="square" rtlCol="0">
            <a:spAutoFit/>
          </a:bodyPr>
          <a:lstStyle/>
          <a:p>
            <a:pPr algn="ctr"/>
            <a:endParaRPr lang="fr-FR" dirty="0">
              <a:latin typeface="Segoe Print" panose="02000600000000000000" pitchFamily="2" charset="0"/>
            </a:endParaRPr>
          </a:p>
          <a:p>
            <a:pPr algn="ctr"/>
            <a:r>
              <a:rPr lang="fr-FR" dirty="0">
                <a:latin typeface="Segoe Print" panose="02000600000000000000" pitchFamily="2" charset="0"/>
              </a:rPr>
              <a:t>Ingrédients</a:t>
            </a:r>
          </a:p>
          <a:p>
            <a:pPr algn="ctr"/>
            <a:endParaRPr lang="fr-FR" dirty="0">
              <a:latin typeface="Segoe Print" panose="02000600000000000000" pitchFamily="2" charset="0"/>
            </a:endParaRPr>
          </a:p>
          <a:p>
            <a:pPr algn="ctr"/>
            <a:endParaRPr lang="fr-FR" sz="1600" dirty="0">
              <a:latin typeface="Segoe Print" panose="02000600000000000000" pitchFamily="2" charset="0"/>
            </a:endParaRPr>
          </a:p>
          <a:p>
            <a:pPr algn="ctr"/>
            <a:r>
              <a:rPr lang="fr-FR" dirty="0">
                <a:latin typeface="Segoe Print" panose="02000600000000000000" pitchFamily="2" charset="0"/>
              </a:rPr>
              <a:t>3 œufs</a:t>
            </a:r>
          </a:p>
          <a:p>
            <a:pPr algn="ctr"/>
            <a:endParaRPr lang="fr-FR" sz="2200" dirty="0">
              <a:latin typeface="Segoe Print" panose="02000600000000000000" pitchFamily="2" charset="0"/>
            </a:endParaRPr>
          </a:p>
          <a:p>
            <a:pPr algn="ctr"/>
            <a:r>
              <a:rPr lang="fr-FR" dirty="0">
                <a:latin typeface="Segoe Print" panose="02000600000000000000" pitchFamily="2" charset="0"/>
              </a:rPr>
              <a:t>15 g de beurre</a:t>
            </a:r>
          </a:p>
          <a:p>
            <a:pPr algn="ctr"/>
            <a:endParaRPr lang="fr-FR" sz="2200" dirty="0">
              <a:latin typeface="Segoe Print" panose="02000600000000000000" pitchFamily="2" charset="0"/>
            </a:endParaRPr>
          </a:p>
          <a:p>
            <a:pPr algn="ctr"/>
            <a:r>
              <a:rPr lang="fr-FR" dirty="0">
                <a:latin typeface="Segoe Print" panose="02000600000000000000" pitchFamily="2" charset="0"/>
              </a:rPr>
              <a:t>Poivre</a:t>
            </a:r>
          </a:p>
          <a:p>
            <a:pPr algn="ctr"/>
            <a:endParaRPr lang="fr-FR" sz="2200" dirty="0">
              <a:latin typeface="Segoe Print" panose="02000600000000000000" pitchFamily="2" charset="0"/>
            </a:endParaRPr>
          </a:p>
          <a:p>
            <a:pPr algn="ctr"/>
            <a:r>
              <a:rPr lang="fr-FR" dirty="0">
                <a:latin typeface="Segoe Print" panose="02000600000000000000" pitchFamily="2" charset="0"/>
              </a:rPr>
              <a:t>Sel</a:t>
            </a:r>
          </a:p>
        </p:txBody>
      </p:sp>
      <p:sp>
        <p:nvSpPr>
          <p:cNvPr id="7" name="TextBox 6"/>
          <p:cNvSpPr txBox="1"/>
          <p:nvPr/>
        </p:nvSpPr>
        <p:spPr>
          <a:xfrm>
            <a:off x="4267200" y="5220413"/>
            <a:ext cx="1943100" cy="3323987"/>
          </a:xfrm>
          <a:prstGeom prst="rect">
            <a:avLst/>
          </a:prstGeom>
          <a:noFill/>
        </p:spPr>
        <p:txBody>
          <a:bodyPr wrap="square" rtlCol="0">
            <a:spAutoFit/>
          </a:bodyPr>
          <a:lstStyle/>
          <a:p>
            <a:pPr algn="ctr"/>
            <a:endParaRPr lang="fr-FR" dirty="0">
              <a:latin typeface="Segoe Print" panose="02000600000000000000" pitchFamily="2" charset="0"/>
            </a:endParaRPr>
          </a:p>
          <a:p>
            <a:pPr algn="ctr"/>
            <a:r>
              <a:rPr lang="en-GB" dirty="0">
                <a:latin typeface="Segoe Print" panose="02000600000000000000" pitchFamily="2" charset="0"/>
              </a:rPr>
              <a:t>Ingredients</a:t>
            </a:r>
          </a:p>
          <a:p>
            <a:pPr algn="ctr"/>
            <a:endParaRPr lang="en-GB" dirty="0">
              <a:latin typeface="Segoe Print" panose="02000600000000000000" pitchFamily="2" charset="0"/>
            </a:endParaRPr>
          </a:p>
          <a:p>
            <a:pPr algn="ctr"/>
            <a:endParaRPr lang="en-GB" sz="1600" dirty="0">
              <a:latin typeface="Segoe Print" panose="02000600000000000000" pitchFamily="2" charset="0"/>
            </a:endParaRPr>
          </a:p>
          <a:p>
            <a:pPr algn="ctr"/>
            <a:r>
              <a:rPr lang="en-GB" dirty="0">
                <a:latin typeface="Segoe Print" panose="02000600000000000000" pitchFamily="2" charset="0"/>
              </a:rPr>
              <a:t>3 eggs</a:t>
            </a:r>
          </a:p>
          <a:p>
            <a:pPr algn="ctr"/>
            <a:endParaRPr lang="en-GB" sz="2200" dirty="0">
              <a:latin typeface="Segoe Print" panose="02000600000000000000" pitchFamily="2" charset="0"/>
            </a:endParaRPr>
          </a:p>
          <a:p>
            <a:pPr algn="ctr"/>
            <a:r>
              <a:rPr lang="en-GB" dirty="0">
                <a:latin typeface="Segoe Print" panose="02000600000000000000" pitchFamily="2" charset="0"/>
              </a:rPr>
              <a:t>15g butter</a:t>
            </a:r>
          </a:p>
          <a:p>
            <a:pPr algn="ctr"/>
            <a:endParaRPr lang="en-GB" sz="2200" dirty="0">
              <a:latin typeface="Segoe Print" panose="02000600000000000000" pitchFamily="2" charset="0"/>
            </a:endParaRPr>
          </a:p>
          <a:p>
            <a:pPr algn="ctr"/>
            <a:r>
              <a:rPr lang="en-GB" dirty="0">
                <a:latin typeface="Segoe Print" panose="02000600000000000000" pitchFamily="2" charset="0"/>
              </a:rPr>
              <a:t>Pepper</a:t>
            </a:r>
          </a:p>
          <a:p>
            <a:pPr algn="ctr"/>
            <a:endParaRPr lang="en-GB" sz="2200" dirty="0">
              <a:latin typeface="Segoe Print" panose="02000600000000000000" pitchFamily="2" charset="0"/>
            </a:endParaRPr>
          </a:p>
          <a:p>
            <a:pPr algn="ctr"/>
            <a:r>
              <a:rPr lang="en-GB" dirty="0">
                <a:latin typeface="Segoe Print" panose="02000600000000000000" pitchFamily="2" charset="0"/>
              </a:rPr>
              <a:t>Salt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2207" y="4829413"/>
            <a:ext cx="722685" cy="49765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1607" y="4832296"/>
            <a:ext cx="714286" cy="506150"/>
          </a:xfrm>
          <a:prstGeom prst="rect">
            <a:avLst/>
          </a:prstGeom>
        </p:spPr>
      </p:pic>
      <p:pic>
        <p:nvPicPr>
          <p:cNvPr id="1030" name="Picture 6" descr="Classic French Omelette Recipe | Serious Eats">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93046" y="1676400"/>
            <a:ext cx="3695700" cy="207883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38864" y="4257181"/>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a French omelette!</a:t>
            </a:r>
          </a:p>
        </p:txBody>
      </p:sp>
      <p:pic>
        <p:nvPicPr>
          <p:cNvPr id="1034" name="Picture 10" descr="Bitmoji Im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46010" y="4196231"/>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5885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1524000"/>
            <a:ext cx="2362200" cy="461665"/>
          </a:xfrm>
          <a:prstGeom prst="rect">
            <a:avLst/>
          </a:prstGeom>
          <a:noFill/>
        </p:spPr>
        <p:txBody>
          <a:bodyPr wrap="square" rtlCol="0">
            <a:spAutoFit/>
          </a:bodyPr>
          <a:lstStyle/>
          <a:p>
            <a:r>
              <a:rPr lang="fr-FR" sz="1200" dirty="0">
                <a:latin typeface="Segoe Print" panose="02000600000000000000" pitchFamily="2" charset="0"/>
              </a:rPr>
              <a:t>1. Battez les œufs à la fourchette, salez et poivrez.</a:t>
            </a:r>
            <a:endParaRPr lang="en-GB" sz="1200" dirty="0">
              <a:latin typeface="Segoe Print" panose="02000600000000000000" pitchFamily="2" charset="0"/>
            </a:endParaRPr>
          </a:p>
        </p:txBody>
      </p:sp>
      <p:sp>
        <p:nvSpPr>
          <p:cNvPr id="7" name="TextBox 6"/>
          <p:cNvSpPr txBox="1"/>
          <p:nvPr/>
        </p:nvSpPr>
        <p:spPr>
          <a:xfrm>
            <a:off x="381001" y="2819400"/>
            <a:ext cx="2285999" cy="1938992"/>
          </a:xfrm>
          <a:prstGeom prst="rect">
            <a:avLst/>
          </a:prstGeom>
          <a:noFill/>
        </p:spPr>
        <p:txBody>
          <a:bodyPr wrap="square" rtlCol="0">
            <a:spAutoFit/>
          </a:bodyPr>
          <a:lstStyle/>
          <a:p>
            <a:r>
              <a:rPr lang="fr-FR" sz="1200" dirty="0">
                <a:latin typeface="Segoe Print" panose="02000600000000000000" pitchFamily="2" charset="0"/>
              </a:rPr>
              <a:t>2. Faites chauffer le beurre, versez-en un peu dans les œufs et mélangez. Versez les œufs dans la poêle à feu vif, baissez le feu et laissez cuire doucement en ramenant les bords de l'omelette au centre au fur et à mesure qu'ils prennent.</a:t>
            </a:r>
            <a:endParaRPr lang="en-GB" sz="1200" dirty="0">
              <a:latin typeface="Segoe Print" panose="02000600000000000000" pitchFamily="2" charset="0"/>
            </a:endParaRPr>
          </a:p>
        </p:txBody>
      </p:sp>
      <p:sp>
        <p:nvSpPr>
          <p:cNvPr id="8" name="TextBox 7"/>
          <p:cNvSpPr txBox="1"/>
          <p:nvPr/>
        </p:nvSpPr>
        <p:spPr>
          <a:xfrm>
            <a:off x="390526" y="5248769"/>
            <a:ext cx="2276474" cy="1015663"/>
          </a:xfrm>
          <a:prstGeom prst="rect">
            <a:avLst/>
          </a:prstGeom>
          <a:noFill/>
        </p:spPr>
        <p:txBody>
          <a:bodyPr wrap="square" rtlCol="0">
            <a:spAutoFit/>
          </a:bodyPr>
          <a:lstStyle/>
          <a:p>
            <a:r>
              <a:rPr lang="fr-FR" sz="1200" dirty="0">
                <a:latin typeface="Segoe Print" panose="02000600000000000000" pitchFamily="2" charset="0"/>
              </a:rPr>
              <a:t>3. Secouez un peu la poêle pour éviter que l'omelette n'attache, vérifiez la texture baveuse ou bien prise.</a:t>
            </a:r>
            <a:endParaRPr lang="en-GB" sz="1200" dirty="0">
              <a:latin typeface="Segoe Print" panose="02000600000000000000" pitchFamily="2" charset="0"/>
            </a:endParaRPr>
          </a:p>
        </p:txBody>
      </p:sp>
      <p:sp>
        <p:nvSpPr>
          <p:cNvPr id="9" name="TextBox 8"/>
          <p:cNvSpPr txBox="1"/>
          <p:nvPr/>
        </p:nvSpPr>
        <p:spPr>
          <a:xfrm>
            <a:off x="390526" y="6858000"/>
            <a:ext cx="2276474" cy="461665"/>
          </a:xfrm>
          <a:prstGeom prst="rect">
            <a:avLst/>
          </a:prstGeom>
          <a:noFill/>
        </p:spPr>
        <p:txBody>
          <a:bodyPr wrap="square" rtlCol="0">
            <a:spAutoFit/>
          </a:bodyPr>
          <a:lstStyle/>
          <a:p>
            <a:r>
              <a:rPr lang="fr-FR" sz="1200" dirty="0">
                <a:latin typeface="Segoe Print" panose="02000600000000000000" pitchFamily="2" charset="0"/>
              </a:rPr>
              <a:t>4. Pliez l'omelette en deux et servez.</a:t>
            </a:r>
            <a:endParaRPr lang="en-GB" sz="1200" dirty="0">
              <a:latin typeface="Segoe Print" panose="02000600000000000000" pitchFamily="2" charset="0"/>
            </a:endParaRPr>
          </a:p>
        </p:txBody>
      </p:sp>
      <p:sp>
        <p:nvSpPr>
          <p:cNvPr id="10" name="TextBox 9"/>
          <p:cNvSpPr txBox="1"/>
          <p:nvPr/>
        </p:nvSpPr>
        <p:spPr>
          <a:xfrm>
            <a:off x="381000" y="457200"/>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248150" y="1524000"/>
            <a:ext cx="2209800" cy="461665"/>
          </a:xfrm>
          <a:prstGeom prst="rect">
            <a:avLst/>
          </a:prstGeom>
          <a:noFill/>
        </p:spPr>
        <p:txBody>
          <a:bodyPr wrap="square" rtlCol="0">
            <a:spAutoFit/>
          </a:bodyPr>
          <a:lstStyle/>
          <a:p>
            <a:r>
              <a:rPr lang="en-GB" sz="1200" dirty="0">
                <a:latin typeface="Segoe Print" panose="02000600000000000000" pitchFamily="2" charset="0"/>
              </a:rPr>
              <a:t>1. Beat the eggs with a fork, add salt and pepper.</a:t>
            </a:r>
          </a:p>
        </p:txBody>
      </p:sp>
      <p:sp>
        <p:nvSpPr>
          <p:cNvPr id="14" name="TextBox 13"/>
          <p:cNvSpPr txBox="1"/>
          <p:nvPr/>
        </p:nvSpPr>
        <p:spPr>
          <a:xfrm>
            <a:off x="4248150" y="2819400"/>
            <a:ext cx="2209800" cy="1938992"/>
          </a:xfrm>
          <a:prstGeom prst="rect">
            <a:avLst/>
          </a:prstGeom>
          <a:noFill/>
        </p:spPr>
        <p:txBody>
          <a:bodyPr wrap="square" rtlCol="0">
            <a:spAutoFit/>
          </a:bodyPr>
          <a:lstStyle/>
          <a:p>
            <a:r>
              <a:rPr lang="en-GB" sz="1200" dirty="0">
                <a:latin typeface="Segoe Print" panose="02000600000000000000" pitchFamily="2" charset="0"/>
              </a:rPr>
              <a:t>2. Melt the butter, pour a bit of it into the eggs and mix.  Pour the eggs into the frying pan on a high heat, reduce the heat and cook gently whilst bringing the edges of the omelette to the middle as you go along when they set. </a:t>
            </a:r>
          </a:p>
        </p:txBody>
      </p:sp>
      <p:sp>
        <p:nvSpPr>
          <p:cNvPr id="15" name="TextBox 14"/>
          <p:cNvSpPr txBox="1"/>
          <p:nvPr/>
        </p:nvSpPr>
        <p:spPr>
          <a:xfrm>
            <a:off x="4343400" y="5248768"/>
            <a:ext cx="2133600" cy="1015663"/>
          </a:xfrm>
          <a:prstGeom prst="rect">
            <a:avLst/>
          </a:prstGeom>
          <a:noFill/>
        </p:spPr>
        <p:txBody>
          <a:bodyPr wrap="square" rtlCol="0">
            <a:spAutoFit/>
          </a:bodyPr>
          <a:lstStyle/>
          <a:p>
            <a:r>
              <a:rPr lang="en-GB" sz="1200" dirty="0">
                <a:latin typeface="Segoe Print" panose="02000600000000000000" pitchFamily="2" charset="0"/>
              </a:rPr>
              <a:t>3. Shake the frying pan a bit to prevent the omelette from sticking, check the texture is runny or set.</a:t>
            </a:r>
          </a:p>
        </p:txBody>
      </p:sp>
      <p:sp>
        <p:nvSpPr>
          <p:cNvPr id="16" name="TextBox 15"/>
          <p:cNvSpPr txBox="1"/>
          <p:nvPr/>
        </p:nvSpPr>
        <p:spPr>
          <a:xfrm>
            <a:off x="4343400" y="6857997"/>
            <a:ext cx="2105024" cy="461665"/>
          </a:xfrm>
          <a:prstGeom prst="rect">
            <a:avLst/>
          </a:prstGeom>
          <a:noFill/>
        </p:spPr>
        <p:txBody>
          <a:bodyPr wrap="square" rtlCol="0">
            <a:spAutoFit/>
          </a:bodyPr>
          <a:lstStyle/>
          <a:p>
            <a:r>
              <a:rPr lang="en-GB" sz="1200" dirty="0">
                <a:latin typeface="Segoe Print" panose="02000600000000000000" pitchFamily="2" charset="0"/>
              </a:rPr>
              <a:t>4. Fold the omelette in two and serve.</a:t>
            </a:r>
          </a:p>
        </p:txBody>
      </p:sp>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2052" name="Picture 4" descr="eggs, beating, safety, substitutes | Better Homes &amp; Garde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8739" y="1097623"/>
            <a:ext cx="1416738" cy="131441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ow To Make Soft, Creamy Scrambled Eggs | Kitch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8739" y="2906553"/>
            <a:ext cx="1411748" cy="176468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ow To Make an Omelet - Step-by-Step Recipe | Kitch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1709" y="6719356"/>
            <a:ext cx="1435788" cy="1025563"/>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71709" y="5172678"/>
            <a:ext cx="1416738" cy="1072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2749" y="879578"/>
            <a:ext cx="633279" cy="436090"/>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08792" y="880255"/>
            <a:ext cx="688516" cy="487889"/>
          </a:xfrm>
          <a:prstGeom prst="rect">
            <a:avLst/>
          </a:prstGeom>
        </p:spPr>
      </p:pic>
    </p:spTree>
    <p:extLst>
      <p:ext uri="{BB962C8B-B14F-4D97-AF65-F5344CB8AC3E}">
        <p14:creationId xmlns:p14="http://schemas.microsoft.com/office/powerpoint/2010/main" val="3854075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457200"/>
            <a:ext cx="6096000" cy="1323439"/>
          </a:xfrm>
          <a:prstGeom prst="rect">
            <a:avLst/>
          </a:prstGeom>
          <a:noFill/>
        </p:spPr>
        <p:txBody>
          <a:bodyPr wrap="square" rtlCol="0">
            <a:spAutoFit/>
          </a:bodyPr>
          <a:lstStyle/>
          <a:p>
            <a:pPr algn="ctr"/>
            <a:r>
              <a:rPr lang="en-GB" sz="2000" b="1" dirty="0" err="1">
                <a:latin typeface="Segoe Print" panose="02000600000000000000" pitchFamily="2" charset="0"/>
              </a:rPr>
              <a:t>Croque</a:t>
            </a:r>
            <a:r>
              <a:rPr lang="en-GB" sz="2000" b="1" dirty="0">
                <a:latin typeface="Segoe Print" panose="02000600000000000000" pitchFamily="2" charset="0"/>
              </a:rPr>
              <a:t>-monsieur</a:t>
            </a:r>
          </a:p>
          <a:p>
            <a:pPr algn="ctr"/>
            <a:r>
              <a:rPr lang="en-GB" sz="1000" b="1" dirty="0" err="1">
                <a:latin typeface="Segoe Print" panose="02000600000000000000" pitchFamily="2" charset="0"/>
              </a:rPr>
              <a:t>Croque</a:t>
            </a:r>
            <a:r>
              <a:rPr lang="en-GB" sz="1000" b="1" dirty="0">
                <a:latin typeface="Segoe Print" panose="02000600000000000000" pitchFamily="2" charset="0"/>
              </a:rPr>
              <a:t> monsieur</a:t>
            </a:r>
          </a:p>
          <a:p>
            <a:pPr algn="ctr"/>
            <a:endParaRPr lang="en-GB" sz="1000" b="1" dirty="0">
              <a:latin typeface="Segoe Print" panose="02000600000000000000" pitchFamily="2" charset="0"/>
            </a:endParaRPr>
          </a:p>
          <a:p>
            <a:pPr algn="ctr"/>
            <a:endParaRPr lang="en-GB" sz="800" b="1" dirty="0">
              <a:latin typeface="Segoe Print" panose="02000600000000000000" pitchFamily="2" charset="0"/>
            </a:endParaRPr>
          </a:p>
          <a:p>
            <a:pPr algn="ctr"/>
            <a:r>
              <a:rPr lang="en-GB" sz="1000" b="1" dirty="0">
                <a:latin typeface="Segoe Print" panose="02000600000000000000" pitchFamily="2" charset="0"/>
              </a:rPr>
              <a:t>A </a:t>
            </a:r>
            <a:r>
              <a:rPr lang="en-GB" sz="1000" b="1" dirty="0" err="1">
                <a:latin typeface="Segoe Print" panose="02000600000000000000" pitchFamily="2" charset="0"/>
              </a:rPr>
              <a:t>croque</a:t>
            </a:r>
            <a:r>
              <a:rPr lang="en-GB" sz="1000" b="1" dirty="0">
                <a:latin typeface="Segoe Print" panose="02000600000000000000" pitchFamily="2" charset="0"/>
              </a:rPr>
              <a:t> monsieur is a toasted ham and cheese sandwich.  </a:t>
            </a:r>
          </a:p>
          <a:p>
            <a:pPr algn="ctr"/>
            <a:r>
              <a:rPr lang="en-GB" sz="1000" b="1" dirty="0">
                <a:latin typeface="Segoe Print" panose="02000600000000000000" pitchFamily="2" charset="0"/>
              </a:rPr>
              <a:t>It originated in French cafes as a quick snack.</a:t>
            </a:r>
          </a:p>
          <a:p>
            <a:pPr algn="ctr"/>
            <a:endParaRPr lang="en-GB" sz="1000" b="1" dirty="0">
              <a:latin typeface="Segoe Print" panose="02000600000000000000" pitchFamily="2" charset="0"/>
            </a:endParaRPr>
          </a:p>
        </p:txBody>
      </p:sp>
      <p:sp>
        <p:nvSpPr>
          <p:cNvPr id="3" name="TextBox 2"/>
          <p:cNvSpPr txBox="1"/>
          <p:nvPr/>
        </p:nvSpPr>
        <p:spPr>
          <a:xfrm>
            <a:off x="381000" y="4914161"/>
            <a:ext cx="2868602" cy="3908762"/>
          </a:xfrm>
          <a:prstGeom prst="rect">
            <a:avLst/>
          </a:prstGeom>
          <a:noFill/>
        </p:spPr>
        <p:txBody>
          <a:bodyPr wrap="square" rtlCol="0">
            <a:spAutoFit/>
          </a:bodyPr>
          <a:lstStyle/>
          <a:p>
            <a:pPr algn="ctr"/>
            <a:r>
              <a:rPr lang="fr-FR" sz="1500" dirty="0">
                <a:latin typeface="Segoe Print" panose="02000600000000000000" pitchFamily="2" charset="0"/>
              </a:rPr>
              <a:t>Ingrédients</a:t>
            </a:r>
          </a:p>
          <a:p>
            <a:pPr algn="ctr"/>
            <a:endParaRPr lang="fr-FR" sz="800" dirty="0">
              <a:latin typeface="Segoe Print" panose="02000600000000000000" pitchFamily="2" charset="0"/>
            </a:endParaRPr>
          </a:p>
          <a:p>
            <a:pPr algn="ctr"/>
            <a:r>
              <a:rPr lang="fr-FR" sz="1500" dirty="0">
                <a:latin typeface="Segoe Print" panose="02000600000000000000" pitchFamily="2" charset="0"/>
              </a:rPr>
              <a:t>8 tranches de pain de mie</a:t>
            </a:r>
          </a:p>
          <a:p>
            <a:pPr algn="ctr"/>
            <a:endParaRPr lang="fr-FR" sz="1000" dirty="0">
              <a:latin typeface="Segoe Print" panose="02000600000000000000" pitchFamily="2" charset="0"/>
            </a:endParaRPr>
          </a:p>
          <a:p>
            <a:pPr algn="ctr"/>
            <a:r>
              <a:rPr lang="nl-NL" sz="1500" dirty="0">
                <a:latin typeface="Segoe Print" panose="02000600000000000000" pitchFamily="2" charset="0"/>
              </a:rPr>
              <a:t>50 g de beurre mou</a:t>
            </a:r>
            <a:endParaRPr lang="fr-FR" sz="800" dirty="0">
              <a:latin typeface="Segoe Print" panose="02000600000000000000" pitchFamily="2" charset="0"/>
            </a:endParaRPr>
          </a:p>
          <a:p>
            <a:pPr algn="ctr"/>
            <a:endParaRPr lang="fr-FR" sz="1100" dirty="0">
              <a:latin typeface="Segoe Print" panose="02000600000000000000" pitchFamily="2" charset="0"/>
            </a:endParaRPr>
          </a:p>
          <a:p>
            <a:pPr algn="ctr"/>
            <a:r>
              <a:rPr lang="fr-FR" sz="1500" dirty="0">
                <a:latin typeface="Segoe Print" panose="02000600000000000000" pitchFamily="2" charset="0"/>
              </a:rPr>
              <a:t>4 tranches de jambon</a:t>
            </a:r>
          </a:p>
          <a:p>
            <a:pPr algn="ctr"/>
            <a:endParaRPr lang="fr-FR" sz="1100" dirty="0">
              <a:latin typeface="Segoe Print" panose="02000600000000000000" pitchFamily="2" charset="0"/>
            </a:endParaRPr>
          </a:p>
          <a:p>
            <a:pPr algn="ctr"/>
            <a:r>
              <a:rPr lang="fr-FR" sz="1500" dirty="0">
                <a:latin typeface="Segoe Print" panose="02000600000000000000" pitchFamily="2" charset="0"/>
              </a:rPr>
              <a:t>8 tranches de fromage</a:t>
            </a:r>
          </a:p>
          <a:p>
            <a:pPr algn="ctr"/>
            <a:endParaRPr lang="fr-FR" sz="1400" dirty="0">
              <a:latin typeface="Segoe Print" panose="02000600000000000000" pitchFamily="2" charset="0"/>
            </a:endParaRPr>
          </a:p>
          <a:p>
            <a:pPr algn="ctr"/>
            <a:r>
              <a:rPr lang="fr-FR" sz="1500" dirty="0">
                <a:latin typeface="Segoe Print" panose="02000600000000000000" pitchFamily="2" charset="0"/>
              </a:rPr>
              <a:t> 100 g de gruyère râpé </a:t>
            </a:r>
          </a:p>
          <a:p>
            <a:pPr algn="ctr"/>
            <a:endParaRPr lang="fr-FR" sz="1200" dirty="0">
              <a:latin typeface="Segoe Print" panose="02000600000000000000" pitchFamily="2" charset="0"/>
            </a:endParaRPr>
          </a:p>
          <a:p>
            <a:pPr algn="ctr"/>
            <a:r>
              <a:rPr lang="fr-FR" sz="1500" dirty="0">
                <a:latin typeface="Segoe Print" panose="02000600000000000000" pitchFamily="2" charset="0"/>
              </a:rPr>
              <a:t>4 cuillères à soupe de lait</a:t>
            </a:r>
          </a:p>
          <a:p>
            <a:pPr algn="ctr"/>
            <a:endParaRPr lang="fr-FR" sz="1000" dirty="0">
              <a:latin typeface="Segoe Print" panose="02000600000000000000" pitchFamily="2" charset="0"/>
            </a:endParaRPr>
          </a:p>
          <a:p>
            <a:pPr algn="ctr"/>
            <a:r>
              <a:rPr lang="fr-FR" sz="1500" dirty="0">
                <a:latin typeface="Segoe Print" panose="02000600000000000000" pitchFamily="2" charset="0"/>
              </a:rPr>
              <a:t>1 pincée de muscade</a:t>
            </a:r>
          </a:p>
          <a:p>
            <a:pPr algn="ctr"/>
            <a:endParaRPr lang="fr-FR" sz="1000" dirty="0">
              <a:latin typeface="Segoe Print" panose="02000600000000000000" pitchFamily="2" charset="0"/>
            </a:endParaRPr>
          </a:p>
          <a:p>
            <a:pPr algn="ctr"/>
            <a:r>
              <a:rPr lang="fr-FR" sz="1500" dirty="0">
                <a:latin typeface="Segoe Print" panose="02000600000000000000" pitchFamily="2" charset="0"/>
              </a:rPr>
              <a:t>Poivre</a:t>
            </a:r>
          </a:p>
          <a:p>
            <a:pPr algn="ctr"/>
            <a:endParaRPr lang="fr-FR" sz="1200" dirty="0">
              <a:latin typeface="Segoe Print" panose="02000600000000000000" pitchFamily="2" charset="0"/>
            </a:endParaRPr>
          </a:p>
          <a:p>
            <a:pPr algn="ctr"/>
            <a:r>
              <a:rPr lang="fr-FR" sz="1500" dirty="0">
                <a:latin typeface="Segoe Print" panose="02000600000000000000" pitchFamily="2" charset="0"/>
              </a:rPr>
              <a:t>Sel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8320" y="4548636"/>
            <a:ext cx="530459" cy="36528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2364" y="4521240"/>
            <a:ext cx="554158" cy="392682"/>
          </a:xfrm>
          <a:prstGeom prst="rect">
            <a:avLst/>
          </a:prstGeom>
        </p:spPr>
      </p:pic>
      <p:sp>
        <p:nvSpPr>
          <p:cNvPr id="9" name="TextBox 8"/>
          <p:cNvSpPr txBox="1"/>
          <p:nvPr/>
        </p:nvSpPr>
        <p:spPr>
          <a:xfrm>
            <a:off x="935853" y="4172170"/>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a </a:t>
            </a:r>
            <a:r>
              <a:rPr lang="en-GB" sz="1000" b="1" dirty="0" err="1">
                <a:solidFill>
                  <a:prstClr val="black"/>
                </a:solidFill>
                <a:latin typeface="Segoe Print" panose="02000600000000000000" pitchFamily="2" charset="0"/>
              </a:rPr>
              <a:t>croque</a:t>
            </a:r>
            <a:r>
              <a:rPr lang="en-GB" sz="1000" b="1" dirty="0">
                <a:solidFill>
                  <a:prstClr val="black"/>
                </a:solidFill>
                <a:latin typeface="Segoe Print" panose="02000600000000000000" pitchFamily="2" charset="0"/>
              </a:rPr>
              <a:t> monsieur!</a:t>
            </a:r>
          </a:p>
        </p:txBody>
      </p:sp>
      <p:pic>
        <p:nvPicPr>
          <p:cNvPr id="1034" name="Picture 10" descr="Bitmoji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26960" y="4095970"/>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5" name="Picture 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2744" y="1600200"/>
            <a:ext cx="3526005"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9602" y="5239463"/>
            <a:ext cx="452287" cy="3570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3664396" y="4918232"/>
            <a:ext cx="2868602" cy="3908762"/>
          </a:xfrm>
          <a:prstGeom prst="rect">
            <a:avLst/>
          </a:prstGeom>
          <a:noFill/>
        </p:spPr>
        <p:txBody>
          <a:bodyPr wrap="square" rtlCol="0">
            <a:spAutoFit/>
          </a:bodyPr>
          <a:lstStyle/>
          <a:p>
            <a:pPr algn="ctr"/>
            <a:r>
              <a:rPr lang="en-GB" sz="1500" dirty="0">
                <a:latin typeface="Segoe Print" panose="02000600000000000000" pitchFamily="2" charset="0"/>
              </a:rPr>
              <a:t>Ingredients</a:t>
            </a:r>
          </a:p>
          <a:p>
            <a:pPr algn="ctr"/>
            <a:endParaRPr lang="en-GB" sz="800" dirty="0">
              <a:latin typeface="Segoe Print" panose="02000600000000000000" pitchFamily="2" charset="0"/>
            </a:endParaRPr>
          </a:p>
          <a:p>
            <a:pPr algn="ctr"/>
            <a:r>
              <a:rPr lang="en-GB" sz="1500" dirty="0">
                <a:latin typeface="Segoe Print" panose="02000600000000000000" pitchFamily="2" charset="0"/>
              </a:rPr>
              <a:t>8 slices of sandwich bread</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50g soft butter</a:t>
            </a:r>
            <a:endParaRPr lang="en-GB" sz="800" dirty="0">
              <a:latin typeface="Segoe Print" panose="02000600000000000000" pitchFamily="2" charset="0"/>
            </a:endParaRPr>
          </a:p>
          <a:p>
            <a:pPr algn="ctr"/>
            <a:endParaRPr lang="en-GB" sz="1100" dirty="0">
              <a:latin typeface="Segoe Print" panose="02000600000000000000" pitchFamily="2" charset="0"/>
            </a:endParaRPr>
          </a:p>
          <a:p>
            <a:pPr algn="ctr"/>
            <a:r>
              <a:rPr lang="en-GB" sz="1500" dirty="0">
                <a:latin typeface="Segoe Print" panose="02000600000000000000" pitchFamily="2" charset="0"/>
              </a:rPr>
              <a:t>4 slices of ham</a:t>
            </a:r>
          </a:p>
          <a:p>
            <a:pPr algn="ctr"/>
            <a:endParaRPr lang="en-GB" sz="1100" dirty="0">
              <a:latin typeface="Segoe Print" panose="02000600000000000000" pitchFamily="2" charset="0"/>
            </a:endParaRPr>
          </a:p>
          <a:p>
            <a:pPr algn="ctr"/>
            <a:r>
              <a:rPr lang="en-GB" sz="1500" dirty="0">
                <a:latin typeface="Segoe Print" panose="02000600000000000000" pitchFamily="2" charset="0"/>
              </a:rPr>
              <a:t>8 slices of cheese</a:t>
            </a:r>
          </a:p>
          <a:p>
            <a:pPr algn="ctr"/>
            <a:endParaRPr lang="en-GB" sz="1400" dirty="0">
              <a:latin typeface="Segoe Print" panose="02000600000000000000" pitchFamily="2" charset="0"/>
            </a:endParaRPr>
          </a:p>
          <a:p>
            <a:pPr algn="ctr"/>
            <a:r>
              <a:rPr lang="en-GB" sz="1500" dirty="0">
                <a:latin typeface="Segoe Print" panose="02000600000000000000" pitchFamily="2" charset="0"/>
              </a:rPr>
              <a:t> 100g </a:t>
            </a:r>
            <a:r>
              <a:rPr lang="en-GB" sz="1400" dirty="0">
                <a:latin typeface="Segoe Print" panose="02000600000000000000" pitchFamily="2" charset="0"/>
              </a:rPr>
              <a:t>grated gruyere cheese</a:t>
            </a:r>
          </a:p>
          <a:p>
            <a:pPr algn="ctr"/>
            <a:endParaRPr lang="en-GB" sz="1200" dirty="0">
              <a:latin typeface="Segoe Print" panose="02000600000000000000" pitchFamily="2" charset="0"/>
            </a:endParaRPr>
          </a:p>
          <a:p>
            <a:pPr algn="ctr"/>
            <a:r>
              <a:rPr lang="en-GB" sz="1500" dirty="0">
                <a:latin typeface="Segoe Print" panose="02000600000000000000" pitchFamily="2" charset="0"/>
              </a:rPr>
              <a:t>4 tablespoons of milk</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1 pinch of nutmeg</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Pepper</a:t>
            </a:r>
          </a:p>
          <a:p>
            <a:pPr algn="ctr"/>
            <a:endParaRPr lang="en-GB" sz="1200" dirty="0">
              <a:latin typeface="Segoe Print" panose="02000600000000000000" pitchFamily="2" charset="0"/>
            </a:endParaRPr>
          </a:p>
          <a:p>
            <a:pPr algn="ctr"/>
            <a:r>
              <a:rPr lang="en-GB" sz="1500" dirty="0">
                <a:latin typeface="Segoe Print" panose="02000600000000000000" pitchFamily="2" charset="0"/>
              </a:rPr>
              <a:t>Salt </a:t>
            </a:r>
          </a:p>
        </p:txBody>
      </p:sp>
    </p:spTree>
    <p:extLst>
      <p:ext uri="{BB962C8B-B14F-4D97-AF65-F5344CB8AC3E}">
        <p14:creationId xmlns:p14="http://schemas.microsoft.com/office/powerpoint/2010/main" val="1639474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1524000"/>
            <a:ext cx="2362200" cy="2123658"/>
          </a:xfrm>
          <a:prstGeom prst="rect">
            <a:avLst/>
          </a:prstGeom>
          <a:noFill/>
        </p:spPr>
        <p:txBody>
          <a:bodyPr wrap="square" rtlCol="0">
            <a:spAutoFit/>
          </a:bodyPr>
          <a:lstStyle/>
          <a:p>
            <a:r>
              <a:rPr lang="fr-FR" sz="1200" dirty="0">
                <a:latin typeface="Segoe Print" panose="02000600000000000000" pitchFamily="2" charset="0"/>
              </a:rPr>
              <a:t>1. Beurrez les 8 tranches de pain de mie sur une seule face. Posez 1 tranche de fromage sur chaque tranche de pain de mie. Posez 1 tranche de jambon plié en deux sur 4 tranches de pain de mie. Recouvrez avec les autres tartines (face non beurrée au dessus). </a:t>
            </a:r>
            <a:endParaRPr lang="en-GB" sz="1200" dirty="0">
              <a:latin typeface="Segoe Print" panose="02000600000000000000" pitchFamily="2" charset="0"/>
            </a:endParaRPr>
          </a:p>
        </p:txBody>
      </p:sp>
      <p:sp>
        <p:nvSpPr>
          <p:cNvPr id="7" name="TextBox 6"/>
          <p:cNvSpPr txBox="1"/>
          <p:nvPr/>
        </p:nvSpPr>
        <p:spPr>
          <a:xfrm>
            <a:off x="365378" y="4071638"/>
            <a:ext cx="2285999" cy="830997"/>
          </a:xfrm>
          <a:prstGeom prst="rect">
            <a:avLst/>
          </a:prstGeom>
          <a:noFill/>
        </p:spPr>
        <p:txBody>
          <a:bodyPr wrap="square" rtlCol="0">
            <a:spAutoFit/>
          </a:bodyPr>
          <a:lstStyle/>
          <a:p>
            <a:r>
              <a:rPr lang="fr-FR" sz="1200" dirty="0">
                <a:latin typeface="Segoe Print" panose="02000600000000000000" pitchFamily="2" charset="0"/>
              </a:rPr>
              <a:t>2. Mélangez le fromage râpé avec le lait, le sel, le poivre et la muscade dans un bol. </a:t>
            </a:r>
          </a:p>
        </p:txBody>
      </p:sp>
      <p:sp>
        <p:nvSpPr>
          <p:cNvPr id="8" name="TextBox 7"/>
          <p:cNvSpPr txBox="1"/>
          <p:nvPr/>
        </p:nvSpPr>
        <p:spPr>
          <a:xfrm>
            <a:off x="382555" y="5708835"/>
            <a:ext cx="2276474" cy="461665"/>
          </a:xfrm>
          <a:prstGeom prst="rect">
            <a:avLst/>
          </a:prstGeom>
          <a:noFill/>
        </p:spPr>
        <p:txBody>
          <a:bodyPr wrap="square" rtlCol="0">
            <a:spAutoFit/>
          </a:bodyPr>
          <a:lstStyle/>
          <a:p>
            <a:r>
              <a:rPr lang="fr-FR" sz="1200" dirty="0">
                <a:latin typeface="Segoe Print" panose="02000600000000000000" pitchFamily="2" charset="0"/>
              </a:rPr>
              <a:t>3. Répartissez le mélange sur les croque-monsieur. </a:t>
            </a:r>
            <a:endParaRPr lang="en-GB" sz="1200" dirty="0">
              <a:latin typeface="Segoe Print" panose="02000600000000000000" pitchFamily="2" charset="0"/>
            </a:endParaRPr>
          </a:p>
        </p:txBody>
      </p:sp>
      <p:sp>
        <p:nvSpPr>
          <p:cNvPr id="9" name="TextBox 8"/>
          <p:cNvSpPr txBox="1"/>
          <p:nvPr/>
        </p:nvSpPr>
        <p:spPr>
          <a:xfrm>
            <a:off x="390526" y="6858000"/>
            <a:ext cx="2276474" cy="646331"/>
          </a:xfrm>
          <a:prstGeom prst="rect">
            <a:avLst/>
          </a:prstGeom>
          <a:noFill/>
        </p:spPr>
        <p:txBody>
          <a:bodyPr wrap="square" rtlCol="0">
            <a:spAutoFit/>
          </a:bodyPr>
          <a:lstStyle/>
          <a:p>
            <a:r>
              <a:rPr lang="fr-FR" sz="1200" dirty="0">
                <a:latin typeface="Segoe Print" panose="02000600000000000000" pitchFamily="2" charset="0"/>
              </a:rPr>
              <a:t>4. Placez sur une plaque au four sous le grill pendant 10 mn. </a:t>
            </a:r>
            <a:endParaRPr lang="en-GB" sz="1200" dirty="0">
              <a:latin typeface="Segoe Print" panose="02000600000000000000" pitchFamily="2" charset="0"/>
            </a:endParaRPr>
          </a:p>
        </p:txBody>
      </p:sp>
      <p:sp>
        <p:nvSpPr>
          <p:cNvPr id="10" name="TextBox 9"/>
          <p:cNvSpPr txBox="1"/>
          <p:nvPr/>
        </p:nvSpPr>
        <p:spPr>
          <a:xfrm>
            <a:off x="381000" y="457200"/>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4315699" y="6858000"/>
            <a:ext cx="2105024" cy="646331"/>
          </a:xfrm>
          <a:prstGeom prst="rect">
            <a:avLst/>
          </a:prstGeom>
          <a:noFill/>
        </p:spPr>
        <p:txBody>
          <a:bodyPr wrap="square" rtlCol="0">
            <a:spAutoFit/>
          </a:bodyPr>
          <a:lstStyle/>
          <a:p>
            <a:r>
              <a:rPr lang="en-GB" sz="1200" dirty="0">
                <a:latin typeface="Segoe Print" panose="02000600000000000000" pitchFamily="2" charset="0"/>
              </a:rPr>
              <a:t>4. Place in an oven dish under the grill for 10 mins.</a:t>
            </a:r>
          </a:p>
        </p:txBody>
      </p:sp>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879578"/>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8792" y="880255"/>
            <a:ext cx="688516" cy="487889"/>
          </a:xfrm>
          <a:prstGeom prst="rect">
            <a:avLst/>
          </a:prstGeom>
        </p:spPr>
      </p:pic>
      <p:sp>
        <p:nvSpPr>
          <p:cNvPr id="21" name="TextBox 20"/>
          <p:cNvSpPr txBox="1"/>
          <p:nvPr/>
        </p:nvSpPr>
        <p:spPr>
          <a:xfrm>
            <a:off x="4114800" y="1550937"/>
            <a:ext cx="2362200" cy="1938992"/>
          </a:xfrm>
          <a:prstGeom prst="rect">
            <a:avLst/>
          </a:prstGeom>
          <a:noFill/>
        </p:spPr>
        <p:txBody>
          <a:bodyPr wrap="square" rtlCol="0">
            <a:spAutoFit/>
          </a:bodyPr>
          <a:lstStyle/>
          <a:p>
            <a:r>
              <a:rPr lang="en-GB" sz="1200" dirty="0">
                <a:latin typeface="Segoe Print" panose="02000600000000000000" pitchFamily="2" charset="0"/>
              </a:rPr>
              <a:t>1. Butter the 8 slices of sandwich bread on just one side. Place 1 slice of cheese on each slice of sandwich bread. Place 1 slice of ham folded in two on 4 slices of sandwich bread. Cover with the other buttered slices of bread (non-buttered side facing upwards). </a:t>
            </a:r>
          </a:p>
        </p:txBody>
      </p:sp>
      <p:sp>
        <p:nvSpPr>
          <p:cNvPr id="22" name="TextBox 21"/>
          <p:cNvSpPr txBox="1"/>
          <p:nvPr/>
        </p:nvSpPr>
        <p:spPr>
          <a:xfrm>
            <a:off x="4178922" y="4071638"/>
            <a:ext cx="2285999" cy="646331"/>
          </a:xfrm>
          <a:prstGeom prst="rect">
            <a:avLst/>
          </a:prstGeom>
          <a:noFill/>
        </p:spPr>
        <p:txBody>
          <a:bodyPr wrap="square" rtlCol="0">
            <a:spAutoFit/>
          </a:bodyPr>
          <a:lstStyle/>
          <a:p>
            <a:r>
              <a:rPr lang="fr-FR" sz="1200" dirty="0">
                <a:latin typeface="Segoe Print" panose="02000600000000000000" pitchFamily="2" charset="0"/>
              </a:rPr>
              <a:t>2. </a:t>
            </a:r>
            <a:r>
              <a:rPr lang="en-GB" sz="1200" dirty="0">
                <a:latin typeface="Segoe Print" panose="02000600000000000000" pitchFamily="2" charset="0"/>
              </a:rPr>
              <a:t>Mix the grated cheese with the milk, salt, pepper and nutmeg in a bowl.</a:t>
            </a:r>
          </a:p>
        </p:txBody>
      </p:sp>
      <p:sp>
        <p:nvSpPr>
          <p:cNvPr id="23" name="TextBox 22"/>
          <p:cNvSpPr txBox="1"/>
          <p:nvPr/>
        </p:nvSpPr>
        <p:spPr>
          <a:xfrm>
            <a:off x="4229974" y="5708833"/>
            <a:ext cx="2276474" cy="461665"/>
          </a:xfrm>
          <a:prstGeom prst="rect">
            <a:avLst/>
          </a:prstGeom>
          <a:noFill/>
        </p:spPr>
        <p:txBody>
          <a:bodyPr wrap="square" rtlCol="0">
            <a:spAutoFit/>
          </a:bodyPr>
          <a:lstStyle/>
          <a:p>
            <a:r>
              <a:rPr lang="fr-FR" sz="1200" dirty="0">
                <a:latin typeface="Segoe Print" panose="02000600000000000000" pitchFamily="2" charset="0"/>
              </a:rPr>
              <a:t>3. </a:t>
            </a:r>
            <a:r>
              <a:rPr lang="en-GB" sz="1200" dirty="0">
                <a:latin typeface="Segoe Print" panose="02000600000000000000" pitchFamily="2" charset="0"/>
              </a:rPr>
              <a:t>Spread the mixture over the </a:t>
            </a:r>
            <a:r>
              <a:rPr lang="en-GB" sz="1200" dirty="0" err="1">
                <a:latin typeface="Segoe Print" panose="02000600000000000000" pitchFamily="2" charset="0"/>
              </a:rPr>
              <a:t>croque</a:t>
            </a:r>
            <a:r>
              <a:rPr lang="en-GB" sz="1200" dirty="0">
                <a:latin typeface="Segoe Print" panose="02000600000000000000" pitchFamily="2" charset="0"/>
              </a:rPr>
              <a:t> </a:t>
            </a:r>
            <a:r>
              <a:rPr lang="en-GB" sz="1200" dirty="0" err="1">
                <a:latin typeface="Segoe Print" panose="02000600000000000000" pitchFamily="2" charset="0"/>
              </a:rPr>
              <a:t>monsieurs</a:t>
            </a:r>
            <a:r>
              <a:rPr lang="en-GB" sz="1200" dirty="0">
                <a:latin typeface="Segoe Print" panose="02000600000000000000" pitchFamily="2" charset="0"/>
              </a:rPr>
              <a:t>. </a:t>
            </a:r>
          </a:p>
        </p:txBody>
      </p:sp>
      <p:pic>
        <p:nvPicPr>
          <p:cNvPr id="4098" name="Picture 2" descr="https://assets.afcdn.com/recipe/20180706/80423_w400h400c1cx540cy540cxt0cyt0cxb1080cyb108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3200" y="1834633"/>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assets.afcdn.com/recipe/20180706/80424_w400h400c1cx540cy540cxt0cyt0cxb1080cyb108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43200" y="3647658"/>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assets.afcdn.com/recipe/20180706/80425_w400h400c1cx540cy540cxt0cyt0cxb1080cyb108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11255" y="5272287"/>
            <a:ext cx="1403545" cy="1403545"/>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s://assets.afcdn.com/recipe/20180706/80426_w400h400c1cx540cy540cxt0cyt0cxb1080cyb1080.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11954" y="6858000"/>
            <a:ext cx="1402846" cy="1402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984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457200"/>
            <a:ext cx="6096000" cy="1292662"/>
          </a:xfrm>
          <a:prstGeom prst="rect">
            <a:avLst/>
          </a:prstGeom>
          <a:noFill/>
        </p:spPr>
        <p:txBody>
          <a:bodyPr wrap="square" rtlCol="0">
            <a:spAutoFit/>
          </a:bodyPr>
          <a:lstStyle/>
          <a:p>
            <a:pPr algn="ctr"/>
            <a:r>
              <a:rPr lang="en-GB" sz="2000" b="1" dirty="0">
                <a:latin typeface="Segoe Print" panose="02000600000000000000" pitchFamily="2" charset="0"/>
              </a:rPr>
              <a:t>Quiche </a:t>
            </a:r>
            <a:r>
              <a:rPr lang="en-GB" sz="2000" b="1" dirty="0" err="1">
                <a:latin typeface="Segoe Print" panose="02000600000000000000" pitchFamily="2" charset="0"/>
              </a:rPr>
              <a:t>lorraine</a:t>
            </a:r>
            <a:endParaRPr lang="en-GB" sz="2000" b="1" dirty="0">
              <a:latin typeface="Segoe Print" panose="02000600000000000000" pitchFamily="2" charset="0"/>
            </a:endParaRPr>
          </a:p>
          <a:p>
            <a:pPr algn="ctr"/>
            <a:r>
              <a:rPr lang="en-GB" sz="1000" b="1" dirty="0">
                <a:latin typeface="Segoe Print" panose="02000600000000000000" pitchFamily="2" charset="0"/>
              </a:rPr>
              <a:t>Quiche Lorraine</a:t>
            </a:r>
          </a:p>
          <a:p>
            <a:pPr algn="ctr"/>
            <a:endParaRPr lang="en-GB" sz="1000" b="1" dirty="0">
              <a:latin typeface="Segoe Print" panose="02000600000000000000" pitchFamily="2" charset="0"/>
            </a:endParaRPr>
          </a:p>
          <a:p>
            <a:pPr algn="ctr"/>
            <a:endParaRPr lang="en-GB" sz="800" b="1" dirty="0">
              <a:latin typeface="Segoe Print" panose="02000600000000000000" pitchFamily="2" charset="0"/>
            </a:endParaRPr>
          </a:p>
          <a:p>
            <a:pPr algn="ctr"/>
            <a:r>
              <a:rPr lang="en-GB" sz="1000" b="1" dirty="0">
                <a:latin typeface="Segoe Print" panose="02000600000000000000" pitchFamily="2" charset="0"/>
              </a:rPr>
              <a:t>A quiche </a:t>
            </a:r>
            <a:r>
              <a:rPr lang="en-GB" sz="1000" b="1" dirty="0" err="1">
                <a:latin typeface="Segoe Print" panose="02000600000000000000" pitchFamily="2" charset="0"/>
              </a:rPr>
              <a:t>lorraine</a:t>
            </a:r>
            <a:r>
              <a:rPr lang="en-GB" sz="1000" b="1" dirty="0">
                <a:latin typeface="Segoe Print" panose="02000600000000000000" pitchFamily="2" charset="0"/>
              </a:rPr>
              <a:t> is a savoury French tart.   </a:t>
            </a:r>
          </a:p>
          <a:p>
            <a:pPr algn="ctr"/>
            <a:r>
              <a:rPr lang="en-GB" sz="1000" b="1" dirty="0">
                <a:latin typeface="Segoe Print" panose="02000600000000000000" pitchFamily="2" charset="0"/>
              </a:rPr>
              <a:t>It is named after the Lorraine region of France and can be served hot or cold.</a:t>
            </a:r>
          </a:p>
          <a:p>
            <a:pPr algn="ctr"/>
            <a:endParaRPr lang="en-GB" sz="1000" b="1" dirty="0">
              <a:latin typeface="Segoe Print" panose="02000600000000000000" pitchFamily="2" charset="0"/>
            </a:endParaRPr>
          </a:p>
        </p:txBody>
      </p:sp>
      <p:sp>
        <p:nvSpPr>
          <p:cNvPr id="3" name="TextBox 2"/>
          <p:cNvSpPr txBox="1"/>
          <p:nvPr/>
        </p:nvSpPr>
        <p:spPr>
          <a:xfrm>
            <a:off x="381000" y="4914161"/>
            <a:ext cx="2868602" cy="3908762"/>
          </a:xfrm>
          <a:prstGeom prst="rect">
            <a:avLst/>
          </a:prstGeom>
          <a:noFill/>
        </p:spPr>
        <p:txBody>
          <a:bodyPr wrap="square" rtlCol="0">
            <a:spAutoFit/>
          </a:bodyPr>
          <a:lstStyle/>
          <a:p>
            <a:pPr algn="ctr"/>
            <a:r>
              <a:rPr lang="fr-FR" sz="1500" dirty="0">
                <a:latin typeface="Segoe Print" panose="02000600000000000000" pitchFamily="2" charset="0"/>
              </a:rPr>
              <a:t>Ingrédients</a:t>
            </a:r>
          </a:p>
          <a:p>
            <a:pPr algn="ctr"/>
            <a:endParaRPr lang="fr-FR" sz="800" dirty="0">
              <a:latin typeface="Segoe Print" panose="02000600000000000000" pitchFamily="2" charset="0"/>
            </a:endParaRPr>
          </a:p>
          <a:p>
            <a:pPr algn="ctr"/>
            <a:r>
              <a:rPr lang="fr-FR" sz="1500" dirty="0">
                <a:latin typeface="Segoe Print" panose="02000600000000000000" pitchFamily="2" charset="0"/>
              </a:rPr>
              <a:t>200 g de pâte brisée</a:t>
            </a:r>
          </a:p>
          <a:p>
            <a:pPr algn="ctr"/>
            <a:endParaRPr lang="fr-FR" sz="1000" dirty="0">
              <a:latin typeface="Segoe Print" panose="02000600000000000000" pitchFamily="2" charset="0"/>
            </a:endParaRPr>
          </a:p>
          <a:p>
            <a:pPr algn="ctr"/>
            <a:r>
              <a:rPr lang="nl-NL" sz="1500" dirty="0">
                <a:latin typeface="Segoe Print" panose="02000600000000000000" pitchFamily="2" charset="0"/>
              </a:rPr>
              <a:t>200 g de lardons</a:t>
            </a:r>
            <a:endParaRPr lang="fr-FR" sz="800" dirty="0">
              <a:latin typeface="Segoe Print" panose="02000600000000000000" pitchFamily="2" charset="0"/>
            </a:endParaRPr>
          </a:p>
          <a:p>
            <a:pPr algn="ctr"/>
            <a:endParaRPr lang="fr-FR" sz="1100" dirty="0">
              <a:latin typeface="Segoe Print" panose="02000600000000000000" pitchFamily="2" charset="0"/>
            </a:endParaRPr>
          </a:p>
          <a:p>
            <a:pPr algn="ctr"/>
            <a:r>
              <a:rPr lang="fr-FR" sz="1500" dirty="0">
                <a:latin typeface="Segoe Print" panose="02000600000000000000" pitchFamily="2" charset="0"/>
              </a:rPr>
              <a:t>30 g de beurre</a:t>
            </a:r>
          </a:p>
          <a:p>
            <a:pPr algn="ctr"/>
            <a:endParaRPr lang="fr-FR" sz="1100" dirty="0">
              <a:latin typeface="Segoe Print" panose="02000600000000000000" pitchFamily="2" charset="0"/>
            </a:endParaRPr>
          </a:p>
          <a:p>
            <a:pPr algn="ctr"/>
            <a:r>
              <a:rPr lang="fr-FR" sz="1500" dirty="0">
                <a:latin typeface="Segoe Print" panose="02000600000000000000" pitchFamily="2" charset="0"/>
              </a:rPr>
              <a:t>3 œufs</a:t>
            </a:r>
          </a:p>
          <a:p>
            <a:pPr algn="ctr"/>
            <a:endParaRPr lang="fr-FR" sz="1400" dirty="0">
              <a:latin typeface="Segoe Print" panose="02000600000000000000" pitchFamily="2" charset="0"/>
            </a:endParaRPr>
          </a:p>
          <a:p>
            <a:pPr algn="ctr"/>
            <a:r>
              <a:rPr lang="fr-FR" sz="1500" dirty="0">
                <a:latin typeface="Segoe Print" panose="02000600000000000000" pitchFamily="2" charset="0"/>
              </a:rPr>
              <a:t> 20 cl de crème fraîche </a:t>
            </a:r>
          </a:p>
          <a:p>
            <a:pPr algn="ctr"/>
            <a:endParaRPr lang="fr-FR" sz="1200" dirty="0">
              <a:latin typeface="Segoe Print" panose="02000600000000000000" pitchFamily="2" charset="0"/>
            </a:endParaRPr>
          </a:p>
          <a:p>
            <a:pPr algn="ctr"/>
            <a:r>
              <a:rPr lang="fr-FR" sz="1500" dirty="0">
                <a:latin typeface="Segoe Print" panose="02000600000000000000" pitchFamily="2" charset="0"/>
              </a:rPr>
              <a:t>20 cl de lait</a:t>
            </a:r>
          </a:p>
          <a:p>
            <a:pPr algn="ctr"/>
            <a:endParaRPr lang="fr-FR" sz="1000" dirty="0">
              <a:latin typeface="Segoe Print" panose="02000600000000000000" pitchFamily="2" charset="0"/>
            </a:endParaRPr>
          </a:p>
          <a:p>
            <a:pPr algn="ctr"/>
            <a:r>
              <a:rPr lang="fr-FR" sz="1500" dirty="0">
                <a:latin typeface="Segoe Print" panose="02000600000000000000" pitchFamily="2" charset="0"/>
              </a:rPr>
              <a:t>Muscade</a:t>
            </a:r>
          </a:p>
          <a:p>
            <a:pPr algn="ctr"/>
            <a:endParaRPr lang="fr-FR" sz="1000" dirty="0">
              <a:latin typeface="Segoe Print" panose="02000600000000000000" pitchFamily="2" charset="0"/>
            </a:endParaRPr>
          </a:p>
          <a:p>
            <a:pPr algn="ctr"/>
            <a:r>
              <a:rPr lang="fr-FR" sz="1500" dirty="0">
                <a:latin typeface="Segoe Print" panose="02000600000000000000" pitchFamily="2" charset="0"/>
              </a:rPr>
              <a:t>Sel</a:t>
            </a:r>
          </a:p>
          <a:p>
            <a:pPr algn="ctr"/>
            <a:endParaRPr lang="fr-FR" sz="1200" dirty="0">
              <a:latin typeface="Segoe Print" panose="02000600000000000000" pitchFamily="2" charset="0"/>
            </a:endParaRPr>
          </a:p>
          <a:p>
            <a:pPr algn="ctr"/>
            <a:r>
              <a:rPr lang="fr-FR" sz="1500" dirty="0">
                <a:latin typeface="Segoe Print" panose="02000600000000000000" pitchFamily="2" charset="0"/>
              </a:rPr>
              <a:t>Poivre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8320" y="4548636"/>
            <a:ext cx="530459" cy="36528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2364" y="4521240"/>
            <a:ext cx="554158" cy="392682"/>
          </a:xfrm>
          <a:prstGeom prst="rect">
            <a:avLst/>
          </a:prstGeom>
        </p:spPr>
      </p:pic>
      <p:sp>
        <p:nvSpPr>
          <p:cNvPr id="9" name="TextBox 8"/>
          <p:cNvSpPr txBox="1"/>
          <p:nvPr/>
        </p:nvSpPr>
        <p:spPr>
          <a:xfrm>
            <a:off x="935853" y="4172170"/>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a quiche </a:t>
            </a:r>
            <a:r>
              <a:rPr lang="en-GB" sz="1000" b="1" dirty="0" err="1">
                <a:solidFill>
                  <a:prstClr val="black"/>
                </a:solidFill>
                <a:latin typeface="Segoe Print" panose="02000600000000000000" pitchFamily="2" charset="0"/>
              </a:rPr>
              <a:t>lorraine</a:t>
            </a:r>
            <a:r>
              <a:rPr lang="en-GB" sz="1000" b="1" dirty="0">
                <a:solidFill>
                  <a:prstClr val="black"/>
                </a:solidFill>
                <a:latin typeface="Segoe Print" panose="02000600000000000000" pitchFamily="2" charset="0"/>
              </a:rPr>
              <a:t>!</a:t>
            </a:r>
          </a:p>
        </p:txBody>
      </p:sp>
      <p:pic>
        <p:nvPicPr>
          <p:cNvPr id="1034" name="Picture 10" descr="Bitmoji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26960" y="4095970"/>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3664396" y="4918232"/>
            <a:ext cx="2868602" cy="3908762"/>
          </a:xfrm>
          <a:prstGeom prst="rect">
            <a:avLst/>
          </a:prstGeom>
          <a:noFill/>
        </p:spPr>
        <p:txBody>
          <a:bodyPr wrap="square" rtlCol="0">
            <a:spAutoFit/>
          </a:bodyPr>
          <a:lstStyle/>
          <a:p>
            <a:pPr algn="ctr"/>
            <a:r>
              <a:rPr lang="en-GB" sz="1500" dirty="0">
                <a:latin typeface="Segoe Print" panose="02000600000000000000" pitchFamily="2" charset="0"/>
              </a:rPr>
              <a:t>Ingredients</a:t>
            </a:r>
          </a:p>
          <a:p>
            <a:pPr algn="ctr"/>
            <a:endParaRPr lang="en-GB" sz="800" dirty="0">
              <a:latin typeface="Segoe Print" panose="02000600000000000000" pitchFamily="2" charset="0"/>
            </a:endParaRPr>
          </a:p>
          <a:p>
            <a:pPr algn="ctr"/>
            <a:r>
              <a:rPr lang="en-GB" sz="1500" dirty="0">
                <a:latin typeface="Segoe Print" panose="02000600000000000000" pitchFamily="2" charset="0"/>
              </a:rPr>
              <a:t>200g shortcrust pastry</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200g diced bacon</a:t>
            </a:r>
            <a:endParaRPr lang="en-GB" sz="800" dirty="0">
              <a:latin typeface="Segoe Print" panose="02000600000000000000" pitchFamily="2" charset="0"/>
            </a:endParaRPr>
          </a:p>
          <a:p>
            <a:pPr algn="ctr"/>
            <a:endParaRPr lang="en-GB" sz="1100" dirty="0">
              <a:latin typeface="Segoe Print" panose="02000600000000000000" pitchFamily="2" charset="0"/>
            </a:endParaRPr>
          </a:p>
          <a:p>
            <a:pPr algn="ctr"/>
            <a:r>
              <a:rPr lang="en-GB" sz="1500" dirty="0">
                <a:latin typeface="Segoe Print" panose="02000600000000000000" pitchFamily="2" charset="0"/>
              </a:rPr>
              <a:t>30g butter</a:t>
            </a:r>
          </a:p>
          <a:p>
            <a:pPr algn="ctr"/>
            <a:endParaRPr lang="en-GB" sz="1100" dirty="0">
              <a:latin typeface="Segoe Print" panose="02000600000000000000" pitchFamily="2" charset="0"/>
            </a:endParaRPr>
          </a:p>
          <a:p>
            <a:pPr algn="ctr"/>
            <a:r>
              <a:rPr lang="en-GB" sz="1500" dirty="0">
                <a:latin typeface="Segoe Print" panose="02000600000000000000" pitchFamily="2" charset="0"/>
              </a:rPr>
              <a:t>3 eggs</a:t>
            </a:r>
          </a:p>
          <a:p>
            <a:pPr algn="ctr"/>
            <a:endParaRPr lang="en-GB" sz="1400" dirty="0">
              <a:latin typeface="Segoe Print" panose="02000600000000000000" pitchFamily="2" charset="0"/>
            </a:endParaRPr>
          </a:p>
          <a:p>
            <a:pPr algn="ctr"/>
            <a:r>
              <a:rPr lang="en-GB" sz="1500" dirty="0">
                <a:latin typeface="Segoe Print" panose="02000600000000000000" pitchFamily="2" charset="0"/>
              </a:rPr>
              <a:t> 20cl sour cream</a:t>
            </a:r>
            <a:endParaRPr lang="en-GB" sz="1400" dirty="0">
              <a:latin typeface="Segoe Print" panose="02000600000000000000" pitchFamily="2" charset="0"/>
            </a:endParaRPr>
          </a:p>
          <a:p>
            <a:pPr algn="ctr"/>
            <a:endParaRPr lang="en-GB" sz="1200" dirty="0">
              <a:latin typeface="Segoe Print" panose="02000600000000000000" pitchFamily="2" charset="0"/>
            </a:endParaRPr>
          </a:p>
          <a:p>
            <a:pPr algn="ctr"/>
            <a:r>
              <a:rPr lang="en-GB" sz="1500" dirty="0">
                <a:latin typeface="Segoe Print" panose="02000600000000000000" pitchFamily="2" charset="0"/>
              </a:rPr>
              <a:t>20cl of milk</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Nutmeg</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Salt</a:t>
            </a:r>
          </a:p>
          <a:p>
            <a:pPr algn="ctr"/>
            <a:endParaRPr lang="en-GB" sz="1200" dirty="0">
              <a:latin typeface="Segoe Print" panose="02000600000000000000" pitchFamily="2" charset="0"/>
            </a:endParaRPr>
          </a:p>
          <a:p>
            <a:pPr algn="ctr"/>
            <a:r>
              <a:rPr lang="en-GB" sz="1500" dirty="0">
                <a:latin typeface="Segoe Print" panose="02000600000000000000" pitchFamily="2" charset="0"/>
              </a:rPr>
              <a:t>Pepper</a:t>
            </a:r>
          </a:p>
        </p:txBody>
      </p:sp>
      <p:pic>
        <p:nvPicPr>
          <p:cNvPr id="1026" name="Picture 2" descr="Quiche Lorraine | Recipe (With images) | Kana resepti, Reseptit">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89220" y="1600200"/>
            <a:ext cx="2879560" cy="215967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1641" y="5228092"/>
            <a:ext cx="420864" cy="3570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5690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1368144"/>
            <a:ext cx="2362200" cy="830997"/>
          </a:xfrm>
          <a:prstGeom prst="rect">
            <a:avLst/>
          </a:prstGeom>
          <a:noFill/>
        </p:spPr>
        <p:txBody>
          <a:bodyPr wrap="square" rtlCol="0">
            <a:spAutoFit/>
          </a:bodyPr>
          <a:lstStyle/>
          <a:p>
            <a:r>
              <a:rPr lang="fr-FR" sz="1200" dirty="0">
                <a:latin typeface="Segoe Print" panose="02000600000000000000" pitchFamily="2" charset="0"/>
              </a:rPr>
              <a:t>1. Préchauffez le four à 180°C.</a:t>
            </a:r>
          </a:p>
          <a:p>
            <a:r>
              <a:rPr lang="fr-FR" sz="1200" dirty="0">
                <a:latin typeface="Segoe Print" panose="02000600000000000000" pitchFamily="2" charset="0"/>
              </a:rPr>
              <a:t>Étalez la pâte dans un moule, </a:t>
            </a:r>
            <a:endParaRPr lang="en-GB" sz="1200" dirty="0">
              <a:latin typeface="Segoe Print" panose="02000600000000000000" pitchFamily="2" charset="0"/>
            </a:endParaRPr>
          </a:p>
        </p:txBody>
      </p:sp>
      <p:sp>
        <p:nvSpPr>
          <p:cNvPr id="7" name="TextBox 6"/>
          <p:cNvSpPr txBox="1"/>
          <p:nvPr/>
        </p:nvSpPr>
        <p:spPr>
          <a:xfrm>
            <a:off x="365378" y="2467919"/>
            <a:ext cx="2285999" cy="646331"/>
          </a:xfrm>
          <a:prstGeom prst="rect">
            <a:avLst/>
          </a:prstGeom>
          <a:noFill/>
        </p:spPr>
        <p:txBody>
          <a:bodyPr wrap="square" rtlCol="0">
            <a:spAutoFit/>
          </a:bodyPr>
          <a:lstStyle/>
          <a:p>
            <a:r>
              <a:rPr lang="fr-FR" sz="1200" dirty="0">
                <a:latin typeface="Segoe Print" panose="02000600000000000000" pitchFamily="2" charset="0"/>
              </a:rPr>
              <a:t>2. la piquer à la fourchette. Parsemez de copeaux de beurre. </a:t>
            </a:r>
          </a:p>
        </p:txBody>
      </p:sp>
      <p:sp>
        <p:nvSpPr>
          <p:cNvPr id="8" name="TextBox 7"/>
          <p:cNvSpPr txBox="1"/>
          <p:nvPr/>
        </p:nvSpPr>
        <p:spPr>
          <a:xfrm>
            <a:off x="371475" y="7109784"/>
            <a:ext cx="2276474" cy="646331"/>
          </a:xfrm>
          <a:prstGeom prst="rect">
            <a:avLst/>
          </a:prstGeom>
          <a:noFill/>
        </p:spPr>
        <p:txBody>
          <a:bodyPr wrap="square" rtlCol="0">
            <a:spAutoFit/>
          </a:bodyPr>
          <a:lstStyle/>
          <a:p>
            <a:r>
              <a:rPr lang="fr-FR" sz="1200" dirty="0">
                <a:latin typeface="Segoe Print" panose="02000600000000000000" pitchFamily="2" charset="0"/>
              </a:rPr>
              <a:t>6. Versez sur la pâte. </a:t>
            </a:r>
          </a:p>
          <a:p>
            <a:r>
              <a:rPr lang="fr-FR" sz="1200" dirty="0">
                <a:latin typeface="Segoe Print" panose="02000600000000000000" pitchFamily="2" charset="0"/>
              </a:rPr>
              <a:t>Laissez cuire 45 à 50 min. </a:t>
            </a:r>
            <a:endParaRPr lang="en-GB" sz="1200" dirty="0">
              <a:latin typeface="Segoe Print" panose="02000600000000000000" pitchFamily="2" charset="0"/>
            </a:endParaRPr>
          </a:p>
          <a:p>
            <a:r>
              <a:rPr lang="fr-FR" sz="1200" dirty="0">
                <a:latin typeface="Segoe Print" panose="02000600000000000000" pitchFamily="2" charset="0"/>
              </a:rPr>
              <a:t>  </a:t>
            </a:r>
            <a:endParaRPr lang="en-GB" sz="1200" dirty="0">
              <a:latin typeface="Segoe Print" panose="02000600000000000000" pitchFamily="2" charset="0"/>
            </a:endParaRPr>
          </a:p>
        </p:txBody>
      </p:sp>
      <p:sp>
        <p:nvSpPr>
          <p:cNvPr id="10" name="TextBox 9"/>
          <p:cNvSpPr txBox="1"/>
          <p:nvPr/>
        </p:nvSpPr>
        <p:spPr>
          <a:xfrm>
            <a:off x="381000" y="424145"/>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  </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760098"/>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9266" y="734199"/>
            <a:ext cx="688516" cy="487889"/>
          </a:xfrm>
          <a:prstGeom prst="rect">
            <a:avLst/>
          </a:prstGeom>
        </p:spPr>
      </p:pic>
      <p:sp>
        <p:nvSpPr>
          <p:cNvPr id="24" name="TextBox 23"/>
          <p:cNvSpPr txBox="1"/>
          <p:nvPr/>
        </p:nvSpPr>
        <p:spPr>
          <a:xfrm>
            <a:off x="346328" y="3651223"/>
            <a:ext cx="2285999" cy="461665"/>
          </a:xfrm>
          <a:prstGeom prst="rect">
            <a:avLst/>
          </a:prstGeom>
          <a:noFill/>
        </p:spPr>
        <p:txBody>
          <a:bodyPr wrap="square" rtlCol="0">
            <a:spAutoFit/>
          </a:bodyPr>
          <a:lstStyle/>
          <a:p>
            <a:r>
              <a:rPr lang="fr-FR" sz="1200" dirty="0">
                <a:latin typeface="Segoe Print" panose="02000600000000000000" pitchFamily="2" charset="0"/>
              </a:rPr>
              <a:t>3. Faites rissoler les lardons à la poêle. </a:t>
            </a:r>
          </a:p>
        </p:txBody>
      </p:sp>
      <p:sp>
        <p:nvSpPr>
          <p:cNvPr id="25" name="TextBox 24"/>
          <p:cNvSpPr txBox="1"/>
          <p:nvPr/>
        </p:nvSpPr>
        <p:spPr>
          <a:xfrm>
            <a:off x="393953" y="4890043"/>
            <a:ext cx="2285999" cy="461665"/>
          </a:xfrm>
          <a:prstGeom prst="rect">
            <a:avLst/>
          </a:prstGeom>
          <a:noFill/>
        </p:spPr>
        <p:txBody>
          <a:bodyPr wrap="square" rtlCol="0">
            <a:spAutoFit/>
          </a:bodyPr>
          <a:lstStyle/>
          <a:p>
            <a:r>
              <a:rPr lang="fr-FR" sz="1200" dirty="0">
                <a:latin typeface="Segoe Print" panose="02000600000000000000" pitchFamily="2" charset="0"/>
              </a:rPr>
              <a:t>4. Battez les œufs, la crème fraîche et le lait. </a:t>
            </a:r>
          </a:p>
        </p:txBody>
      </p:sp>
      <p:sp>
        <p:nvSpPr>
          <p:cNvPr id="26" name="TextBox 25"/>
          <p:cNvSpPr txBox="1"/>
          <p:nvPr/>
        </p:nvSpPr>
        <p:spPr>
          <a:xfrm>
            <a:off x="371475" y="5899574"/>
            <a:ext cx="2285999" cy="830997"/>
          </a:xfrm>
          <a:prstGeom prst="rect">
            <a:avLst/>
          </a:prstGeom>
          <a:noFill/>
        </p:spPr>
        <p:txBody>
          <a:bodyPr wrap="square" rtlCol="0">
            <a:spAutoFit/>
          </a:bodyPr>
          <a:lstStyle/>
          <a:p>
            <a:r>
              <a:rPr lang="fr-FR" sz="1200" dirty="0">
                <a:latin typeface="Segoe Print" panose="02000600000000000000" pitchFamily="2" charset="0"/>
              </a:rPr>
              <a:t>5. Ajoutez les lardons. Assaisonnez de sel, de poivre et de muscade. </a:t>
            </a:r>
          </a:p>
          <a:p>
            <a:endParaRPr lang="fr-FR" sz="1200" dirty="0">
              <a:latin typeface="Segoe Print" panose="02000600000000000000" pitchFamily="2" charset="0"/>
            </a:endParaRPr>
          </a:p>
        </p:txBody>
      </p:sp>
      <p:sp>
        <p:nvSpPr>
          <p:cNvPr id="28" name="TextBox 27"/>
          <p:cNvSpPr txBox="1"/>
          <p:nvPr/>
        </p:nvSpPr>
        <p:spPr>
          <a:xfrm>
            <a:off x="4114800" y="1368142"/>
            <a:ext cx="2362200" cy="830997"/>
          </a:xfrm>
          <a:prstGeom prst="rect">
            <a:avLst/>
          </a:prstGeom>
          <a:noFill/>
        </p:spPr>
        <p:txBody>
          <a:bodyPr wrap="square" rtlCol="0">
            <a:spAutoFit/>
          </a:bodyPr>
          <a:lstStyle/>
          <a:p>
            <a:r>
              <a:rPr lang="fr-FR" sz="1200" dirty="0">
                <a:latin typeface="Segoe Print" panose="02000600000000000000" pitchFamily="2" charset="0"/>
              </a:rPr>
              <a:t>1. </a:t>
            </a:r>
            <a:r>
              <a:rPr lang="en-GB" sz="1200" dirty="0">
                <a:latin typeface="Segoe Print" panose="02000600000000000000" pitchFamily="2" charset="0"/>
              </a:rPr>
              <a:t>Preheat the oven at 180°C.</a:t>
            </a:r>
          </a:p>
          <a:p>
            <a:r>
              <a:rPr lang="en-GB" sz="1200" dirty="0">
                <a:latin typeface="Segoe Print" panose="02000600000000000000" pitchFamily="2" charset="0"/>
              </a:rPr>
              <a:t>Roll out the pastry into the baking tin,</a:t>
            </a:r>
          </a:p>
        </p:txBody>
      </p:sp>
      <p:sp>
        <p:nvSpPr>
          <p:cNvPr id="29" name="TextBox 28"/>
          <p:cNvSpPr txBox="1"/>
          <p:nvPr/>
        </p:nvSpPr>
        <p:spPr>
          <a:xfrm>
            <a:off x="4163299" y="2459078"/>
            <a:ext cx="2285999" cy="646331"/>
          </a:xfrm>
          <a:prstGeom prst="rect">
            <a:avLst/>
          </a:prstGeom>
          <a:noFill/>
        </p:spPr>
        <p:txBody>
          <a:bodyPr wrap="square" rtlCol="0">
            <a:spAutoFit/>
          </a:bodyPr>
          <a:lstStyle/>
          <a:p>
            <a:r>
              <a:rPr lang="fr-FR" sz="1200" dirty="0">
                <a:latin typeface="Segoe Print" panose="02000600000000000000" pitchFamily="2" charset="0"/>
              </a:rPr>
              <a:t>2. </a:t>
            </a:r>
            <a:r>
              <a:rPr lang="en-GB" sz="1200" dirty="0">
                <a:latin typeface="Segoe Print" panose="02000600000000000000" pitchFamily="2" charset="0"/>
              </a:rPr>
              <a:t>prick it with a fork. Sprinkle with shavings of butter</a:t>
            </a:r>
          </a:p>
        </p:txBody>
      </p:sp>
      <p:sp>
        <p:nvSpPr>
          <p:cNvPr id="30" name="TextBox 29"/>
          <p:cNvSpPr txBox="1"/>
          <p:nvPr/>
        </p:nvSpPr>
        <p:spPr>
          <a:xfrm>
            <a:off x="4200525" y="3651222"/>
            <a:ext cx="2285999" cy="461665"/>
          </a:xfrm>
          <a:prstGeom prst="rect">
            <a:avLst/>
          </a:prstGeom>
          <a:noFill/>
        </p:spPr>
        <p:txBody>
          <a:bodyPr wrap="square" rtlCol="0">
            <a:spAutoFit/>
          </a:bodyPr>
          <a:lstStyle/>
          <a:p>
            <a:r>
              <a:rPr lang="fr-FR" sz="1200" dirty="0">
                <a:latin typeface="Segoe Print" panose="02000600000000000000" pitchFamily="2" charset="0"/>
              </a:rPr>
              <a:t>3. </a:t>
            </a:r>
            <a:r>
              <a:rPr lang="en-GB" sz="1200" dirty="0">
                <a:latin typeface="Segoe Print" panose="02000600000000000000" pitchFamily="2" charset="0"/>
              </a:rPr>
              <a:t>Brown the diced bacon in a frying pan.</a:t>
            </a:r>
          </a:p>
        </p:txBody>
      </p:sp>
      <p:sp>
        <p:nvSpPr>
          <p:cNvPr id="31" name="TextBox 30"/>
          <p:cNvSpPr txBox="1"/>
          <p:nvPr/>
        </p:nvSpPr>
        <p:spPr>
          <a:xfrm>
            <a:off x="4173308" y="4890042"/>
            <a:ext cx="2285999" cy="461665"/>
          </a:xfrm>
          <a:prstGeom prst="rect">
            <a:avLst/>
          </a:prstGeom>
          <a:noFill/>
        </p:spPr>
        <p:txBody>
          <a:bodyPr wrap="square" rtlCol="0">
            <a:spAutoFit/>
          </a:bodyPr>
          <a:lstStyle/>
          <a:p>
            <a:r>
              <a:rPr lang="fr-FR" sz="1200" dirty="0">
                <a:latin typeface="Segoe Print" panose="02000600000000000000" pitchFamily="2" charset="0"/>
              </a:rPr>
              <a:t>4. </a:t>
            </a:r>
            <a:r>
              <a:rPr lang="en-GB" sz="1200" dirty="0">
                <a:latin typeface="Segoe Print" panose="02000600000000000000" pitchFamily="2" charset="0"/>
              </a:rPr>
              <a:t>Beat the eggs, sour cream and milk.</a:t>
            </a:r>
            <a:endParaRPr lang="fr-FR" sz="1200" dirty="0">
              <a:latin typeface="Segoe Print" panose="02000600000000000000" pitchFamily="2" charset="0"/>
            </a:endParaRPr>
          </a:p>
        </p:txBody>
      </p:sp>
      <p:sp>
        <p:nvSpPr>
          <p:cNvPr id="32" name="TextBox 31"/>
          <p:cNvSpPr txBox="1"/>
          <p:nvPr/>
        </p:nvSpPr>
        <p:spPr>
          <a:xfrm>
            <a:off x="4152900" y="5899573"/>
            <a:ext cx="2285999" cy="830997"/>
          </a:xfrm>
          <a:prstGeom prst="rect">
            <a:avLst/>
          </a:prstGeom>
          <a:noFill/>
        </p:spPr>
        <p:txBody>
          <a:bodyPr wrap="square" rtlCol="0">
            <a:spAutoFit/>
          </a:bodyPr>
          <a:lstStyle/>
          <a:p>
            <a:r>
              <a:rPr lang="fr-FR" sz="1200" dirty="0">
                <a:latin typeface="Segoe Print" panose="02000600000000000000" pitchFamily="2" charset="0"/>
              </a:rPr>
              <a:t>5. </a:t>
            </a:r>
            <a:r>
              <a:rPr lang="en-GB" sz="1200" dirty="0">
                <a:latin typeface="Segoe Print" panose="02000600000000000000" pitchFamily="2" charset="0"/>
              </a:rPr>
              <a:t>Add the diced bacon. Season with salt, pepper and nutmeg. </a:t>
            </a:r>
          </a:p>
          <a:p>
            <a:endParaRPr lang="en-GB" sz="1200" dirty="0">
              <a:latin typeface="Segoe Print" panose="02000600000000000000" pitchFamily="2" charset="0"/>
            </a:endParaRPr>
          </a:p>
        </p:txBody>
      </p:sp>
      <p:sp>
        <p:nvSpPr>
          <p:cNvPr id="34" name="TextBox 33"/>
          <p:cNvSpPr txBox="1"/>
          <p:nvPr/>
        </p:nvSpPr>
        <p:spPr>
          <a:xfrm>
            <a:off x="4182833" y="7100259"/>
            <a:ext cx="2276474" cy="646331"/>
          </a:xfrm>
          <a:prstGeom prst="rect">
            <a:avLst/>
          </a:prstGeom>
          <a:noFill/>
        </p:spPr>
        <p:txBody>
          <a:bodyPr wrap="square" rtlCol="0">
            <a:spAutoFit/>
          </a:bodyPr>
          <a:lstStyle/>
          <a:p>
            <a:r>
              <a:rPr lang="fr-FR" sz="1200" dirty="0">
                <a:latin typeface="Segoe Print" panose="02000600000000000000" pitchFamily="2" charset="0"/>
              </a:rPr>
              <a:t>6. </a:t>
            </a:r>
            <a:r>
              <a:rPr lang="en-GB" sz="1200" dirty="0">
                <a:latin typeface="Segoe Print" panose="02000600000000000000" pitchFamily="2" charset="0"/>
              </a:rPr>
              <a:t>Pour over the pastry.</a:t>
            </a:r>
          </a:p>
          <a:p>
            <a:r>
              <a:rPr lang="en-GB" sz="1200" dirty="0">
                <a:latin typeface="Segoe Print" panose="02000600000000000000" pitchFamily="2" charset="0"/>
              </a:rPr>
              <a:t> Cook for 45 – 50 min.</a:t>
            </a:r>
          </a:p>
          <a:p>
            <a:endParaRPr lang="en-GB" sz="1200" dirty="0">
              <a:latin typeface="Segoe Print" panose="02000600000000000000" pitchFamily="2" charset="0"/>
            </a:endParaRPr>
          </a:p>
        </p:txBody>
      </p:sp>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33675" y="1265938"/>
            <a:ext cx="1121635" cy="933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33675" y="2372903"/>
            <a:ext cx="1121635" cy="836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40529" y="3416673"/>
            <a:ext cx="1124306" cy="101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63124" y="4591050"/>
            <a:ext cx="1112110" cy="105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40856" y="5819773"/>
            <a:ext cx="1135849"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63124" y="6935865"/>
            <a:ext cx="1126881" cy="994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074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457200"/>
            <a:ext cx="6096000" cy="1298817"/>
          </a:xfrm>
          <a:prstGeom prst="rect">
            <a:avLst/>
          </a:prstGeom>
          <a:noFill/>
        </p:spPr>
        <p:txBody>
          <a:bodyPr wrap="square" rtlCol="0">
            <a:spAutoFit/>
          </a:bodyPr>
          <a:lstStyle/>
          <a:p>
            <a:pPr algn="ctr"/>
            <a:r>
              <a:rPr lang="en-GB" sz="2000" b="1" dirty="0" err="1">
                <a:latin typeface="Segoe Print" panose="02000600000000000000" pitchFamily="2" charset="0"/>
              </a:rPr>
              <a:t>Soupe</a:t>
            </a:r>
            <a:r>
              <a:rPr lang="en-GB" sz="2000" b="1" dirty="0">
                <a:latin typeface="Segoe Print" panose="02000600000000000000" pitchFamily="2" charset="0"/>
              </a:rPr>
              <a:t> à </a:t>
            </a:r>
            <a:r>
              <a:rPr lang="en-GB" sz="2000" b="1" dirty="0" err="1">
                <a:latin typeface="Segoe Print" panose="02000600000000000000" pitchFamily="2" charset="0"/>
              </a:rPr>
              <a:t>l’oignon</a:t>
            </a:r>
            <a:endParaRPr lang="en-GB" sz="2000" b="1" dirty="0">
              <a:latin typeface="Segoe Print" panose="02000600000000000000" pitchFamily="2" charset="0"/>
            </a:endParaRPr>
          </a:p>
          <a:p>
            <a:pPr algn="ctr"/>
            <a:r>
              <a:rPr lang="en-GB" sz="1000" b="1" dirty="0">
                <a:latin typeface="Segoe Print" panose="02000600000000000000" pitchFamily="2" charset="0"/>
              </a:rPr>
              <a:t>Onion soup</a:t>
            </a:r>
          </a:p>
          <a:p>
            <a:pPr algn="ctr"/>
            <a:endParaRPr lang="en-GB" sz="1200" b="1" dirty="0">
              <a:latin typeface="Segoe Print" panose="02000600000000000000" pitchFamily="2" charset="0"/>
            </a:endParaRPr>
          </a:p>
          <a:p>
            <a:pPr algn="ctr"/>
            <a:r>
              <a:rPr lang="en-GB" sz="880" b="1" dirty="0">
                <a:latin typeface="Segoe Print" panose="02000600000000000000" pitchFamily="2" charset="0"/>
              </a:rPr>
              <a:t>French onion soup originated in Paris in the 18</a:t>
            </a:r>
            <a:r>
              <a:rPr lang="en-GB" sz="880" b="1" baseline="30000" dirty="0">
                <a:latin typeface="Segoe Print" panose="02000600000000000000" pitchFamily="2" charset="0"/>
              </a:rPr>
              <a:t>th</a:t>
            </a:r>
            <a:r>
              <a:rPr lang="en-GB" sz="880" b="1" dirty="0">
                <a:latin typeface="Segoe Print" panose="02000600000000000000" pitchFamily="2" charset="0"/>
              </a:rPr>
              <a:t> century and it has been a national treasure ever since.</a:t>
            </a:r>
          </a:p>
          <a:p>
            <a:pPr algn="ctr"/>
            <a:r>
              <a:rPr lang="en-GB" sz="880" b="1" dirty="0">
                <a:latin typeface="Segoe Print" panose="02000600000000000000" pitchFamily="2" charset="0"/>
              </a:rPr>
              <a:t>According to Gallic lore, it was invented when King Louis XV was stranded at a hunting lodge late one night with nothing in the pantry except onions, butter and champagne!</a:t>
            </a:r>
          </a:p>
          <a:p>
            <a:pPr algn="ctr"/>
            <a:endParaRPr lang="en-GB" sz="1000" b="1" dirty="0">
              <a:latin typeface="Segoe Print" panose="02000600000000000000" pitchFamily="2" charset="0"/>
            </a:endParaRPr>
          </a:p>
        </p:txBody>
      </p:sp>
      <p:sp>
        <p:nvSpPr>
          <p:cNvPr id="3" name="TextBox 2"/>
          <p:cNvSpPr txBox="1"/>
          <p:nvPr/>
        </p:nvSpPr>
        <p:spPr>
          <a:xfrm>
            <a:off x="381000" y="4914161"/>
            <a:ext cx="2868602" cy="3908762"/>
          </a:xfrm>
          <a:prstGeom prst="rect">
            <a:avLst/>
          </a:prstGeom>
          <a:noFill/>
        </p:spPr>
        <p:txBody>
          <a:bodyPr wrap="square" rtlCol="0">
            <a:spAutoFit/>
          </a:bodyPr>
          <a:lstStyle/>
          <a:p>
            <a:pPr algn="ctr"/>
            <a:r>
              <a:rPr lang="fr-FR" sz="1500" dirty="0">
                <a:latin typeface="Segoe Print" panose="02000600000000000000" pitchFamily="2" charset="0"/>
              </a:rPr>
              <a:t>Ingrédients</a:t>
            </a:r>
          </a:p>
          <a:p>
            <a:pPr algn="ctr"/>
            <a:endParaRPr lang="fr-FR" sz="800" dirty="0">
              <a:latin typeface="Segoe Print" panose="02000600000000000000" pitchFamily="2" charset="0"/>
            </a:endParaRPr>
          </a:p>
          <a:p>
            <a:pPr algn="ctr"/>
            <a:r>
              <a:rPr lang="fr-FR" sz="1500" dirty="0">
                <a:latin typeface="Segoe Print" panose="02000600000000000000" pitchFamily="2" charset="0"/>
              </a:rPr>
              <a:t>4 oignons</a:t>
            </a:r>
          </a:p>
          <a:p>
            <a:pPr algn="ctr"/>
            <a:endParaRPr lang="fr-FR" sz="1000" dirty="0">
              <a:latin typeface="Segoe Print" panose="02000600000000000000" pitchFamily="2" charset="0"/>
            </a:endParaRPr>
          </a:p>
          <a:p>
            <a:pPr algn="ctr"/>
            <a:r>
              <a:rPr lang="nl-NL" sz="1500" dirty="0">
                <a:latin typeface="Segoe Print" panose="02000600000000000000" pitchFamily="2" charset="0"/>
              </a:rPr>
              <a:t>3 pommes de terre</a:t>
            </a:r>
            <a:endParaRPr lang="fr-FR" sz="800" dirty="0">
              <a:latin typeface="Segoe Print" panose="02000600000000000000" pitchFamily="2" charset="0"/>
            </a:endParaRPr>
          </a:p>
          <a:p>
            <a:pPr algn="ctr"/>
            <a:endParaRPr lang="fr-FR" sz="1100" dirty="0">
              <a:latin typeface="Segoe Print" panose="02000600000000000000" pitchFamily="2" charset="0"/>
            </a:endParaRPr>
          </a:p>
          <a:p>
            <a:pPr algn="ctr"/>
            <a:r>
              <a:rPr lang="fr-FR" sz="1500" dirty="0">
                <a:latin typeface="Segoe Print" panose="02000600000000000000" pitchFamily="2" charset="0"/>
              </a:rPr>
              <a:t>1 cube de bouillon</a:t>
            </a:r>
          </a:p>
          <a:p>
            <a:pPr algn="ctr"/>
            <a:endParaRPr lang="fr-FR" sz="1100" dirty="0">
              <a:latin typeface="Segoe Print" panose="02000600000000000000" pitchFamily="2" charset="0"/>
            </a:endParaRPr>
          </a:p>
          <a:p>
            <a:pPr algn="ctr"/>
            <a:r>
              <a:rPr lang="fr-FR" sz="1500" dirty="0">
                <a:latin typeface="Segoe Print" panose="02000600000000000000" pitchFamily="2" charset="0"/>
              </a:rPr>
              <a:t>1.5 l d'eau</a:t>
            </a:r>
          </a:p>
          <a:p>
            <a:pPr algn="ctr"/>
            <a:endParaRPr lang="fr-FR" sz="1400" dirty="0">
              <a:latin typeface="Segoe Print" panose="02000600000000000000" pitchFamily="2" charset="0"/>
            </a:endParaRPr>
          </a:p>
          <a:p>
            <a:pPr algn="ctr"/>
            <a:r>
              <a:rPr lang="fr-FR" sz="1500" dirty="0">
                <a:latin typeface="Segoe Print" panose="02000600000000000000" pitchFamily="2" charset="0"/>
              </a:rPr>
              <a:t> Poivre</a:t>
            </a:r>
          </a:p>
          <a:p>
            <a:pPr algn="ctr"/>
            <a:endParaRPr lang="fr-FR" sz="1200" dirty="0">
              <a:latin typeface="Segoe Print" panose="02000600000000000000" pitchFamily="2" charset="0"/>
            </a:endParaRPr>
          </a:p>
          <a:p>
            <a:pPr algn="ctr"/>
            <a:r>
              <a:rPr lang="fr-FR" sz="1500" dirty="0">
                <a:latin typeface="Segoe Print" panose="02000600000000000000" pitchFamily="2" charset="0"/>
              </a:rPr>
              <a:t>Sel</a:t>
            </a:r>
          </a:p>
          <a:p>
            <a:pPr algn="ctr"/>
            <a:endParaRPr lang="fr-FR" sz="1000" dirty="0">
              <a:latin typeface="Segoe Print" panose="02000600000000000000" pitchFamily="2" charset="0"/>
            </a:endParaRPr>
          </a:p>
          <a:p>
            <a:pPr algn="ctr"/>
            <a:r>
              <a:rPr lang="fr-FR" sz="1500" dirty="0">
                <a:latin typeface="Segoe Print" panose="02000600000000000000" pitchFamily="2" charset="0"/>
              </a:rPr>
              <a:t>Beurre</a:t>
            </a:r>
          </a:p>
          <a:p>
            <a:pPr algn="ctr"/>
            <a:endParaRPr lang="fr-FR" sz="1000" dirty="0">
              <a:latin typeface="Segoe Print" panose="02000600000000000000" pitchFamily="2" charset="0"/>
            </a:endParaRPr>
          </a:p>
          <a:p>
            <a:pPr algn="ctr"/>
            <a:r>
              <a:rPr lang="fr-FR" sz="1500" dirty="0">
                <a:latin typeface="Segoe Print" panose="02000600000000000000" pitchFamily="2" charset="0"/>
              </a:rPr>
              <a:t>Gruyère râpée</a:t>
            </a:r>
          </a:p>
          <a:p>
            <a:pPr algn="ctr"/>
            <a:endParaRPr lang="fr-FR" sz="1200" dirty="0">
              <a:latin typeface="Segoe Print" panose="02000600000000000000" pitchFamily="2" charset="0"/>
            </a:endParaRPr>
          </a:p>
          <a:p>
            <a:pPr algn="ctr"/>
            <a:r>
              <a:rPr lang="fr-FR" sz="1500" dirty="0">
                <a:latin typeface="Segoe Print" panose="02000600000000000000" pitchFamily="2" charset="0"/>
              </a:rPr>
              <a:t>Croûtons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8320" y="4548636"/>
            <a:ext cx="530459" cy="36528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2364" y="4521240"/>
            <a:ext cx="554158" cy="392682"/>
          </a:xfrm>
          <a:prstGeom prst="rect">
            <a:avLst/>
          </a:prstGeom>
        </p:spPr>
      </p:pic>
      <p:sp>
        <p:nvSpPr>
          <p:cNvPr id="9" name="TextBox 8"/>
          <p:cNvSpPr txBox="1"/>
          <p:nvPr/>
        </p:nvSpPr>
        <p:spPr>
          <a:xfrm>
            <a:off x="935853" y="4172170"/>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French onion soup!</a:t>
            </a:r>
          </a:p>
        </p:txBody>
      </p:sp>
      <p:pic>
        <p:nvPicPr>
          <p:cNvPr id="1034" name="Picture 10" descr="Bitmoji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26960" y="4095970"/>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3664396" y="4918232"/>
            <a:ext cx="2868602" cy="3908762"/>
          </a:xfrm>
          <a:prstGeom prst="rect">
            <a:avLst/>
          </a:prstGeom>
          <a:noFill/>
        </p:spPr>
        <p:txBody>
          <a:bodyPr wrap="square" rtlCol="0">
            <a:spAutoFit/>
          </a:bodyPr>
          <a:lstStyle/>
          <a:p>
            <a:pPr algn="ctr"/>
            <a:r>
              <a:rPr lang="en-GB" sz="1500" dirty="0">
                <a:latin typeface="Segoe Print" panose="02000600000000000000" pitchFamily="2" charset="0"/>
              </a:rPr>
              <a:t>Ingredients</a:t>
            </a:r>
          </a:p>
          <a:p>
            <a:pPr algn="ctr"/>
            <a:endParaRPr lang="en-GB" sz="800" dirty="0">
              <a:latin typeface="Segoe Print" panose="02000600000000000000" pitchFamily="2" charset="0"/>
            </a:endParaRPr>
          </a:p>
          <a:p>
            <a:pPr algn="ctr"/>
            <a:r>
              <a:rPr lang="en-GB" sz="1500" dirty="0">
                <a:latin typeface="Segoe Print" panose="02000600000000000000" pitchFamily="2" charset="0"/>
              </a:rPr>
              <a:t>4 onions</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3 potatoes</a:t>
            </a:r>
            <a:endParaRPr lang="en-GB" sz="800" dirty="0">
              <a:latin typeface="Segoe Print" panose="02000600000000000000" pitchFamily="2" charset="0"/>
            </a:endParaRPr>
          </a:p>
          <a:p>
            <a:pPr algn="ctr"/>
            <a:endParaRPr lang="en-GB" sz="1100" dirty="0">
              <a:latin typeface="Segoe Print" panose="02000600000000000000" pitchFamily="2" charset="0"/>
            </a:endParaRPr>
          </a:p>
          <a:p>
            <a:pPr algn="ctr"/>
            <a:r>
              <a:rPr lang="en-GB" sz="1500" dirty="0">
                <a:latin typeface="Segoe Print" panose="02000600000000000000" pitchFamily="2" charset="0"/>
              </a:rPr>
              <a:t>1 beef stock cube</a:t>
            </a:r>
          </a:p>
          <a:p>
            <a:pPr algn="ctr"/>
            <a:endParaRPr lang="en-GB" sz="1100" dirty="0">
              <a:latin typeface="Segoe Print" panose="02000600000000000000" pitchFamily="2" charset="0"/>
            </a:endParaRPr>
          </a:p>
          <a:p>
            <a:pPr algn="ctr"/>
            <a:r>
              <a:rPr lang="en-GB" sz="1500" dirty="0">
                <a:latin typeface="Segoe Print" panose="02000600000000000000" pitchFamily="2" charset="0"/>
              </a:rPr>
              <a:t>1.5l water</a:t>
            </a:r>
          </a:p>
          <a:p>
            <a:pPr algn="ctr"/>
            <a:endParaRPr lang="en-GB" sz="1400" dirty="0">
              <a:latin typeface="Segoe Print" panose="02000600000000000000" pitchFamily="2" charset="0"/>
            </a:endParaRPr>
          </a:p>
          <a:p>
            <a:pPr algn="ctr"/>
            <a:r>
              <a:rPr lang="en-GB" sz="1500" dirty="0">
                <a:latin typeface="Segoe Print" panose="02000600000000000000" pitchFamily="2" charset="0"/>
              </a:rPr>
              <a:t> Pepper</a:t>
            </a:r>
            <a:endParaRPr lang="en-GB" sz="1400" dirty="0">
              <a:latin typeface="Segoe Print" panose="02000600000000000000" pitchFamily="2" charset="0"/>
            </a:endParaRPr>
          </a:p>
          <a:p>
            <a:pPr algn="ctr"/>
            <a:endParaRPr lang="en-GB" sz="1200" dirty="0">
              <a:latin typeface="Segoe Print" panose="02000600000000000000" pitchFamily="2" charset="0"/>
            </a:endParaRPr>
          </a:p>
          <a:p>
            <a:pPr algn="ctr"/>
            <a:r>
              <a:rPr lang="en-GB" sz="1500" dirty="0">
                <a:latin typeface="Segoe Print" panose="02000600000000000000" pitchFamily="2" charset="0"/>
              </a:rPr>
              <a:t>Salt</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Butter</a:t>
            </a:r>
          </a:p>
          <a:p>
            <a:pPr algn="ctr"/>
            <a:endParaRPr lang="en-GB" sz="1000" dirty="0">
              <a:latin typeface="Segoe Print" panose="02000600000000000000" pitchFamily="2" charset="0"/>
            </a:endParaRPr>
          </a:p>
          <a:p>
            <a:pPr algn="ctr"/>
            <a:r>
              <a:rPr lang="en-GB" sz="1500" dirty="0">
                <a:latin typeface="Segoe Print" panose="02000600000000000000" pitchFamily="2" charset="0"/>
              </a:rPr>
              <a:t>Grated gruyere cheese</a:t>
            </a:r>
          </a:p>
          <a:p>
            <a:pPr algn="ctr"/>
            <a:endParaRPr lang="en-GB" sz="1200" dirty="0">
              <a:latin typeface="Segoe Print" panose="02000600000000000000" pitchFamily="2" charset="0"/>
            </a:endParaRPr>
          </a:p>
          <a:p>
            <a:pPr algn="ctr"/>
            <a:r>
              <a:rPr lang="en-GB" sz="1500" dirty="0">
                <a:latin typeface="Segoe Print" panose="02000600000000000000" pitchFamily="2" charset="0"/>
              </a:rPr>
              <a:t>Croutons</a:t>
            </a:r>
          </a:p>
        </p:txBody>
      </p:sp>
      <p:pic>
        <p:nvPicPr>
          <p:cNvPr id="7" name="Picture 2" descr="Recipes: Soupe à l'oignon gratinée — Every Day Parisian">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98249" y="1638300"/>
            <a:ext cx="3061499" cy="20420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6023" y="5221249"/>
            <a:ext cx="428789" cy="3589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6615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1368144"/>
            <a:ext cx="2362200" cy="646331"/>
          </a:xfrm>
          <a:prstGeom prst="rect">
            <a:avLst/>
          </a:prstGeom>
          <a:noFill/>
        </p:spPr>
        <p:txBody>
          <a:bodyPr wrap="square" rtlCol="0">
            <a:spAutoFit/>
          </a:bodyPr>
          <a:lstStyle/>
          <a:p>
            <a:r>
              <a:rPr lang="fr-FR" sz="1200" dirty="0">
                <a:latin typeface="Segoe Print" panose="02000600000000000000" pitchFamily="2" charset="0"/>
              </a:rPr>
              <a:t>1. Coupez les oignons et les pommes de terre en petits morceaux.</a:t>
            </a:r>
            <a:endParaRPr lang="en-GB" sz="1200" dirty="0">
              <a:latin typeface="Segoe Print" panose="02000600000000000000" pitchFamily="2" charset="0"/>
            </a:endParaRPr>
          </a:p>
        </p:txBody>
      </p:sp>
      <p:sp>
        <p:nvSpPr>
          <p:cNvPr id="7" name="TextBox 6"/>
          <p:cNvSpPr txBox="1"/>
          <p:nvPr/>
        </p:nvSpPr>
        <p:spPr>
          <a:xfrm>
            <a:off x="365378" y="2276040"/>
            <a:ext cx="2285999" cy="830997"/>
          </a:xfrm>
          <a:prstGeom prst="rect">
            <a:avLst/>
          </a:prstGeom>
          <a:noFill/>
        </p:spPr>
        <p:txBody>
          <a:bodyPr wrap="square" rtlCol="0">
            <a:spAutoFit/>
          </a:bodyPr>
          <a:lstStyle/>
          <a:p>
            <a:r>
              <a:rPr lang="fr-FR" sz="1200" dirty="0">
                <a:latin typeface="Segoe Print" panose="02000600000000000000" pitchFamily="2" charset="0"/>
              </a:rPr>
              <a:t>2. Faites fondre le beurre dans une casserole et y mettez les oignons et les pommes de terres.</a:t>
            </a:r>
          </a:p>
        </p:txBody>
      </p:sp>
      <p:sp>
        <p:nvSpPr>
          <p:cNvPr id="8" name="TextBox 7"/>
          <p:cNvSpPr txBox="1"/>
          <p:nvPr/>
        </p:nvSpPr>
        <p:spPr>
          <a:xfrm>
            <a:off x="403478" y="6435533"/>
            <a:ext cx="2276474" cy="276999"/>
          </a:xfrm>
          <a:prstGeom prst="rect">
            <a:avLst/>
          </a:prstGeom>
          <a:noFill/>
        </p:spPr>
        <p:txBody>
          <a:bodyPr wrap="square" rtlCol="0">
            <a:spAutoFit/>
          </a:bodyPr>
          <a:lstStyle/>
          <a:p>
            <a:r>
              <a:rPr lang="fr-FR" sz="1200" dirty="0">
                <a:latin typeface="Segoe Print" panose="02000600000000000000" pitchFamily="2" charset="0"/>
              </a:rPr>
              <a:t>6. Mixez le tout.  </a:t>
            </a:r>
            <a:endParaRPr lang="en-GB" sz="1200" dirty="0">
              <a:latin typeface="Segoe Print" panose="02000600000000000000" pitchFamily="2" charset="0"/>
            </a:endParaRPr>
          </a:p>
        </p:txBody>
      </p:sp>
      <p:sp>
        <p:nvSpPr>
          <p:cNvPr id="10" name="TextBox 9"/>
          <p:cNvSpPr txBox="1"/>
          <p:nvPr/>
        </p:nvSpPr>
        <p:spPr>
          <a:xfrm>
            <a:off x="381000" y="424145"/>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  </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760098"/>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9266" y="734199"/>
            <a:ext cx="688516" cy="487889"/>
          </a:xfrm>
          <a:prstGeom prst="rect">
            <a:avLst/>
          </a:prstGeom>
        </p:spPr>
      </p:pic>
      <p:sp>
        <p:nvSpPr>
          <p:cNvPr id="24" name="TextBox 23"/>
          <p:cNvSpPr txBox="1"/>
          <p:nvPr/>
        </p:nvSpPr>
        <p:spPr>
          <a:xfrm>
            <a:off x="374903" y="3539531"/>
            <a:ext cx="2285999" cy="646331"/>
          </a:xfrm>
          <a:prstGeom prst="rect">
            <a:avLst/>
          </a:prstGeom>
          <a:noFill/>
        </p:spPr>
        <p:txBody>
          <a:bodyPr wrap="square" rtlCol="0">
            <a:spAutoFit/>
          </a:bodyPr>
          <a:lstStyle/>
          <a:p>
            <a:r>
              <a:rPr lang="fr-FR" sz="1200" dirty="0">
                <a:latin typeface="Segoe Print" panose="02000600000000000000" pitchFamily="2" charset="0"/>
              </a:rPr>
              <a:t>3. Ajoutez après 5 minutes de cuisson le cube ainsi que l'eau.</a:t>
            </a:r>
          </a:p>
        </p:txBody>
      </p:sp>
      <p:sp>
        <p:nvSpPr>
          <p:cNvPr id="25" name="TextBox 24"/>
          <p:cNvSpPr txBox="1"/>
          <p:nvPr/>
        </p:nvSpPr>
        <p:spPr>
          <a:xfrm>
            <a:off x="393953" y="4591050"/>
            <a:ext cx="2285999" cy="830997"/>
          </a:xfrm>
          <a:prstGeom prst="rect">
            <a:avLst/>
          </a:prstGeom>
          <a:noFill/>
        </p:spPr>
        <p:txBody>
          <a:bodyPr wrap="square" rtlCol="0">
            <a:spAutoFit/>
          </a:bodyPr>
          <a:lstStyle/>
          <a:p>
            <a:r>
              <a:rPr lang="fr-FR" sz="1200" dirty="0">
                <a:latin typeface="Segoe Print" panose="02000600000000000000" pitchFamily="2" charset="0"/>
              </a:rPr>
              <a:t>4. Après une heure de cuisson, assaisonnez le tout mais attention au sel...le cube étant déjà fort salé!</a:t>
            </a:r>
          </a:p>
        </p:txBody>
      </p:sp>
      <p:sp>
        <p:nvSpPr>
          <p:cNvPr id="26" name="TextBox 25"/>
          <p:cNvSpPr txBox="1"/>
          <p:nvPr/>
        </p:nvSpPr>
        <p:spPr>
          <a:xfrm>
            <a:off x="371475" y="5675729"/>
            <a:ext cx="2285999" cy="646331"/>
          </a:xfrm>
          <a:prstGeom prst="rect">
            <a:avLst/>
          </a:prstGeom>
          <a:noFill/>
        </p:spPr>
        <p:txBody>
          <a:bodyPr wrap="square" rtlCol="0">
            <a:spAutoFit/>
          </a:bodyPr>
          <a:lstStyle/>
          <a:p>
            <a:r>
              <a:rPr lang="fr-FR" sz="1200" dirty="0">
                <a:latin typeface="Segoe Print" panose="02000600000000000000" pitchFamily="2" charset="0"/>
              </a:rPr>
              <a:t>5. Laissez cuire encore une petite demi-heure.</a:t>
            </a:r>
          </a:p>
          <a:p>
            <a:endParaRPr lang="fr-FR" sz="1200" dirty="0">
              <a:latin typeface="Segoe Print" panose="02000600000000000000" pitchFamily="2" charset="0"/>
            </a:endParaRPr>
          </a:p>
        </p:txBody>
      </p:sp>
      <p:sp>
        <p:nvSpPr>
          <p:cNvPr id="28" name="TextBox 27"/>
          <p:cNvSpPr txBox="1"/>
          <p:nvPr/>
        </p:nvSpPr>
        <p:spPr>
          <a:xfrm>
            <a:off x="4114800" y="1368142"/>
            <a:ext cx="2362200" cy="461665"/>
          </a:xfrm>
          <a:prstGeom prst="rect">
            <a:avLst/>
          </a:prstGeom>
          <a:noFill/>
        </p:spPr>
        <p:txBody>
          <a:bodyPr wrap="square" rtlCol="0">
            <a:spAutoFit/>
          </a:bodyPr>
          <a:lstStyle/>
          <a:p>
            <a:r>
              <a:rPr lang="fr-FR" sz="1200" dirty="0">
                <a:latin typeface="Segoe Print" panose="02000600000000000000" pitchFamily="2" charset="0"/>
              </a:rPr>
              <a:t>1. </a:t>
            </a:r>
            <a:r>
              <a:rPr lang="en-GB" sz="1200" dirty="0">
                <a:latin typeface="Segoe Print" panose="02000600000000000000" pitchFamily="2" charset="0"/>
              </a:rPr>
              <a:t>Slice the onions and the potatoes into small pieces.</a:t>
            </a:r>
          </a:p>
        </p:txBody>
      </p:sp>
      <p:sp>
        <p:nvSpPr>
          <p:cNvPr id="29" name="TextBox 28"/>
          <p:cNvSpPr txBox="1"/>
          <p:nvPr/>
        </p:nvSpPr>
        <p:spPr>
          <a:xfrm>
            <a:off x="4152900" y="2276040"/>
            <a:ext cx="2285999" cy="646331"/>
          </a:xfrm>
          <a:prstGeom prst="rect">
            <a:avLst/>
          </a:prstGeom>
          <a:noFill/>
        </p:spPr>
        <p:txBody>
          <a:bodyPr wrap="square" rtlCol="0">
            <a:spAutoFit/>
          </a:bodyPr>
          <a:lstStyle/>
          <a:p>
            <a:r>
              <a:rPr lang="fr-FR" sz="1200" dirty="0">
                <a:latin typeface="Segoe Print" panose="02000600000000000000" pitchFamily="2" charset="0"/>
              </a:rPr>
              <a:t>2. </a:t>
            </a:r>
            <a:r>
              <a:rPr lang="en-GB" sz="1200" dirty="0">
                <a:latin typeface="Segoe Print" panose="02000600000000000000" pitchFamily="2" charset="0"/>
              </a:rPr>
              <a:t>Melt the butter in a saucepan and add the onions and potatoes.</a:t>
            </a:r>
          </a:p>
        </p:txBody>
      </p:sp>
      <p:sp>
        <p:nvSpPr>
          <p:cNvPr id="30" name="TextBox 29"/>
          <p:cNvSpPr txBox="1"/>
          <p:nvPr/>
        </p:nvSpPr>
        <p:spPr>
          <a:xfrm>
            <a:off x="4173308" y="3552203"/>
            <a:ext cx="2285999" cy="646331"/>
          </a:xfrm>
          <a:prstGeom prst="rect">
            <a:avLst/>
          </a:prstGeom>
          <a:noFill/>
        </p:spPr>
        <p:txBody>
          <a:bodyPr wrap="square" rtlCol="0">
            <a:spAutoFit/>
          </a:bodyPr>
          <a:lstStyle/>
          <a:p>
            <a:r>
              <a:rPr lang="fr-FR" sz="1200" dirty="0">
                <a:latin typeface="Segoe Print" panose="02000600000000000000" pitchFamily="2" charset="0"/>
              </a:rPr>
              <a:t>3. </a:t>
            </a:r>
            <a:r>
              <a:rPr lang="en-GB" sz="1200" dirty="0">
                <a:latin typeface="Segoe Print" panose="02000600000000000000" pitchFamily="2" charset="0"/>
              </a:rPr>
              <a:t>After cooking for 5 minutes add the stock cube and the water.</a:t>
            </a:r>
          </a:p>
        </p:txBody>
      </p:sp>
      <p:sp>
        <p:nvSpPr>
          <p:cNvPr id="31" name="TextBox 30"/>
          <p:cNvSpPr txBox="1"/>
          <p:nvPr/>
        </p:nvSpPr>
        <p:spPr>
          <a:xfrm>
            <a:off x="4152900" y="4591050"/>
            <a:ext cx="2285999" cy="1015663"/>
          </a:xfrm>
          <a:prstGeom prst="rect">
            <a:avLst/>
          </a:prstGeom>
          <a:noFill/>
        </p:spPr>
        <p:txBody>
          <a:bodyPr wrap="square" rtlCol="0">
            <a:spAutoFit/>
          </a:bodyPr>
          <a:lstStyle/>
          <a:p>
            <a:r>
              <a:rPr lang="fr-FR" sz="1200" dirty="0">
                <a:latin typeface="Segoe Print" panose="02000600000000000000" pitchFamily="2" charset="0"/>
              </a:rPr>
              <a:t>4. </a:t>
            </a:r>
            <a:r>
              <a:rPr lang="en-GB" sz="1200" dirty="0">
                <a:latin typeface="Segoe Print" panose="02000600000000000000" pitchFamily="2" charset="0"/>
              </a:rPr>
              <a:t>After cooking for an hour, season well but be careful not to add too much salt…the stock cube is already very salty!</a:t>
            </a:r>
            <a:endParaRPr lang="fr-FR" sz="1200" dirty="0">
              <a:latin typeface="Segoe Print" panose="02000600000000000000" pitchFamily="2" charset="0"/>
            </a:endParaRPr>
          </a:p>
        </p:txBody>
      </p:sp>
      <p:sp>
        <p:nvSpPr>
          <p:cNvPr id="32" name="TextBox 31"/>
          <p:cNvSpPr txBox="1"/>
          <p:nvPr/>
        </p:nvSpPr>
        <p:spPr>
          <a:xfrm>
            <a:off x="4143375" y="5681705"/>
            <a:ext cx="2285999" cy="646331"/>
          </a:xfrm>
          <a:prstGeom prst="rect">
            <a:avLst/>
          </a:prstGeom>
          <a:noFill/>
        </p:spPr>
        <p:txBody>
          <a:bodyPr wrap="square" rtlCol="0">
            <a:spAutoFit/>
          </a:bodyPr>
          <a:lstStyle/>
          <a:p>
            <a:r>
              <a:rPr lang="fr-FR" sz="1200" dirty="0">
                <a:latin typeface="Segoe Print" panose="02000600000000000000" pitchFamily="2" charset="0"/>
              </a:rPr>
              <a:t>5. </a:t>
            </a:r>
            <a:r>
              <a:rPr lang="en-GB" sz="1200" dirty="0">
                <a:latin typeface="Segoe Print" panose="02000600000000000000" pitchFamily="2" charset="0"/>
              </a:rPr>
              <a:t>Let it cook for another good half an hour.</a:t>
            </a:r>
          </a:p>
          <a:p>
            <a:endParaRPr lang="en-GB" sz="1200" dirty="0">
              <a:latin typeface="Segoe Print" panose="02000600000000000000" pitchFamily="2" charset="0"/>
            </a:endParaRPr>
          </a:p>
        </p:txBody>
      </p:sp>
      <p:sp>
        <p:nvSpPr>
          <p:cNvPr id="34" name="TextBox 33"/>
          <p:cNvSpPr txBox="1"/>
          <p:nvPr/>
        </p:nvSpPr>
        <p:spPr>
          <a:xfrm>
            <a:off x="4182833" y="7017451"/>
            <a:ext cx="2276474" cy="830997"/>
          </a:xfrm>
          <a:prstGeom prst="rect">
            <a:avLst/>
          </a:prstGeom>
          <a:noFill/>
        </p:spPr>
        <p:txBody>
          <a:bodyPr wrap="square" rtlCol="0">
            <a:spAutoFit/>
          </a:bodyPr>
          <a:lstStyle/>
          <a:p>
            <a:r>
              <a:rPr lang="fr-FR" sz="1200" dirty="0">
                <a:latin typeface="Segoe Print" panose="02000600000000000000" pitchFamily="2" charset="0"/>
              </a:rPr>
              <a:t>7. </a:t>
            </a:r>
            <a:r>
              <a:rPr lang="en-GB" sz="1200" dirty="0">
                <a:latin typeface="Segoe Print" panose="02000600000000000000" pitchFamily="2" charset="0"/>
              </a:rPr>
              <a:t>Serve whilst hot with gruyere cheese sprinkled on top and some croutons.</a:t>
            </a:r>
          </a:p>
          <a:p>
            <a:endParaRPr lang="en-GB" sz="1200" dirty="0">
              <a:latin typeface="Segoe Print" panose="02000600000000000000" pitchFamily="2" charset="0"/>
            </a:endParaRPr>
          </a:p>
        </p:txBody>
      </p:sp>
      <p:sp>
        <p:nvSpPr>
          <p:cNvPr id="27" name="TextBox 26"/>
          <p:cNvSpPr txBox="1"/>
          <p:nvPr/>
        </p:nvSpPr>
        <p:spPr>
          <a:xfrm>
            <a:off x="400050" y="7029302"/>
            <a:ext cx="2276474" cy="646331"/>
          </a:xfrm>
          <a:prstGeom prst="rect">
            <a:avLst/>
          </a:prstGeom>
          <a:noFill/>
        </p:spPr>
        <p:txBody>
          <a:bodyPr wrap="square" rtlCol="0">
            <a:spAutoFit/>
          </a:bodyPr>
          <a:lstStyle/>
          <a:p>
            <a:r>
              <a:rPr lang="fr-FR" sz="1200" dirty="0">
                <a:latin typeface="Segoe Print" panose="02000600000000000000" pitchFamily="2" charset="0"/>
              </a:rPr>
              <a:t>7. Servez bien chaud avec du gruyère parsemé sur la soupe et quelques croûtons. </a:t>
            </a:r>
            <a:endParaRPr lang="en-GB" sz="1200" dirty="0">
              <a:latin typeface="Segoe Print" panose="02000600000000000000" pitchFamily="2" charset="0"/>
            </a:endParaRPr>
          </a:p>
        </p:txBody>
      </p:sp>
      <p:sp>
        <p:nvSpPr>
          <p:cNvPr id="33" name="TextBox 32"/>
          <p:cNvSpPr txBox="1"/>
          <p:nvPr/>
        </p:nvSpPr>
        <p:spPr>
          <a:xfrm>
            <a:off x="4210050" y="6407812"/>
            <a:ext cx="2285999" cy="276999"/>
          </a:xfrm>
          <a:prstGeom prst="rect">
            <a:avLst/>
          </a:prstGeom>
          <a:noFill/>
        </p:spPr>
        <p:txBody>
          <a:bodyPr wrap="square" rtlCol="0">
            <a:spAutoFit/>
          </a:bodyPr>
          <a:lstStyle/>
          <a:p>
            <a:r>
              <a:rPr lang="fr-FR" sz="1200" dirty="0">
                <a:latin typeface="Segoe Print" panose="02000600000000000000" pitchFamily="2" charset="0"/>
              </a:rPr>
              <a:t>6. Stir </a:t>
            </a:r>
            <a:r>
              <a:rPr lang="fr-FR" sz="1200" dirty="0" err="1">
                <a:latin typeface="Segoe Print" panose="02000600000000000000" pitchFamily="2" charset="0"/>
              </a:rPr>
              <a:t>well</a:t>
            </a:r>
            <a:r>
              <a:rPr lang="fr-FR" sz="1200" dirty="0">
                <a:latin typeface="Segoe Print" panose="02000600000000000000" pitchFamily="2" charset="0"/>
              </a:rPr>
              <a:t>.</a:t>
            </a:r>
            <a:endParaRPr lang="en-GB" sz="1200" dirty="0">
              <a:latin typeface="Segoe Print" panose="02000600000000000000" pitchFamily="2" charset="0"/>
            </a:endParaRPr>
          </a:p>
        </p:txBody>
      </p:sp>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5642" y="1290774"/>
            <a:ext cx="1149565" cy="764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5137" y="2211002"/>
            <a:ext cx="84772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1330" y="3298917"/>
            <a:ext cx="738187" cy="1127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26495" y="4506622"/>
            <a:ext cx="747856" cy="999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400000">
            <a:off x="3087432" y="5440948"/>
            <a:ext cx="625984" cy="919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93242" y="6278215"/>
            <a:ext cx="652463" cy="829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2" descr="Recipes: Soupe à l'oignon gratinée — Every Day Parisian">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28191" y="7145419"/>
            <a:ext cx="1201618" cy="801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852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533400"/>
            <a:ext cx="6096000" cy="1077218"/>
          </a:xfrm>
          <a:prstGeom prst="rect">
            <a:avLst/>
          </a:prstGeom>
          <a:noFill/>
        </p:spPr>
        <p:txBody>
          <a:bodyPr wrap="square" rtlCol="0">
            <a:spAutoFit/>
          </a:bodyPr>
          <a:lstStyle/>
          <a:p>
            <a:pPr algn="ctr"/>
            <a:r>
              <a:rPr lang="en-GB" sz="2000" b="1" dirty="0">
                <a:latin typeface="Segoe Print" panose="02000600000000000000" pitchFamily="2" charset="0"/>
              </a:rPr>
              <a:t>Ratatouille</a:t>
            </a:r>
          </a:p>
          <a:p>
            <a:pPr algn="ctr"/>
            <a:r>
              <a:rPr lang="en-GB" sz="1000" b="1" dirty="0">
                <a:latin typeface="Segoe Print" panose="02000600000000000000" pitchFamily="2" charset="0"/>
              </a:rPr>
              <a:t>Ratatouille</a:t>
            </a:r>
          </a:p>
          <a:p>
            <a:pPr algn="ctr"/>
            <a:endParaRPr lang="en-GB" sz="1200" b="1" dirty="0">
              <a:latin typeface="Segoe Print" panose="02000600000000000000" pitchFamily="2" charset="0"/>
            </a:endParaRPr>
          </a:p>
          <a:p>
            <a:pPr algn="ctr"/>
            <a:r>
              <a:rPr lang="en-GB" sz="1200" b="1" dirty="0">
                <a:latin typeface="Segoe Print" panose="02000600000000000000" pitchFamily="2" charset="0"/>
              </a:rPr>
              <a:t>Ratatouille is a French Provençal stewed vegetable dish, originating in Nice.</a:t>
            </a:r>
          </a:p>
          <a:p>
            <a:pPr algn="ctr"/>
            <a:endParaRPr lang="en-GB" sz="1000" b="1" dirty="0">
              <a:latin typeface="Segoe Print" panose="02000600000000000000" pitchFamily="2" charset="0"/>
            </a:endParaRPr>
          </a:p>
        </p:txBody>
      </p:sp>
      <p:sp>
        <p:nvSpPr>
          <p:cNvPr id="3" name="TextBox 2"/>
          <p:cNvSpPr txBox="1"/>
          <p:nvPr/>
        </p:nvSpPr>
        <p:spPr>
          <a:xfrm>
            <a:off x="381000" y="4914161"/>
            <a:ext cx="2868602" cy="4031873"/>
          </a:xfrm>
          <a:prstGeom prst="rect">
            <a:avLst/>
          </a:prstGeom>
          <a:noFill/>
        </p:spPr>
        <p:txBody>
          <a:bodyPr wrap="square" rtlCol="0">
            <a:spAutoFit/>
          </a:bodyPr>
          <a:lstStyle/>
          <a:p>
            <a:pPr algn="ctr"/>
            <a:r>
              <a:rPr lang="fr-FR" sz="1500" dirty="0">
                <a:latin typeface="Segoe Print" panose="02000600000000000000" pitchFamily="2" charset="0"/>
              </a:rPr>
              <a:t>Ingrédients</a:t>
            </a:r>
          </a:p>
          <a:p>
            <a:pPr algn="ctr"/>
            <a:endParaRPr lang="fr-FR" sz="800" dirty="0">
              <a:latin typeface="Segoe Print" panose="02000600000000000000" pitchFamily="2" charset="0"/>
            </a:endParaRPr>
          </a:p>
          <a:p>
            <a:pPr algn="ctr"/>
            <a:r>
              <a:rPr lang="fr-FR" sz="1400" dirty="0">
                <a:latin typeface="Segoe Print" panose="02000600000000000000" pitchFamily="2" charset="0"/>
              </a:rPr>
              <a:t>350 g d'aubergine</a:t>
            </a:r>
          </a:p>
          <a:p>
            <a:pPr algn="ctr"/>
            <a:endParaRPr lang="fr-FR" sz="800" dirty="0">
              <a:latin typeface="Segoe Print" panose="02000600000000000000" pitchFamily="2" charset="0"/>
            </a:endParaRPr>
          </a:p>
          <a:p>
            <a:pPr algn="ctr"/>
            <a:r>
              <a:rPr lang="nl-NL" sz="1400" dirty="0">
                <a:latin typeface="Segoe Print" panose="02000600000000000000" pitchFamily="2" charset="0"/>
              </a:rPr>
              <a:t>350 g de courgette</a:t>
            </a:r>
            <a:endParaRPr lang="fr-FR" sz="1400" dirty="0">
              <a:latin typeface="Segoe Print" panose="02000600000000000000" pitchFamily="2" charset="0"/>
            </a:endParaRPr>
          </a:p>
          <a:p>
            <a:pPr algn="ctr"/>
            <a:endParaRPr lang="fr-FR" sz="800" dirty="0">
              <a:latin typeface="Segoe Print" panose="02000600000000000000" pitchFamily="2" charset="0"/>
            </a:endParaRPr>
          </a:p>
          <a:p>
            <a:pPr algn="ctr"/>
            <a:r>
              <a:rPr lang="fr-FR" sz="950" dirty="0">
                <a:latin typeface="Segoe Print" panose="02000600000000000000" pitchFamily="2" charset="0"/>
              </a:rPr>
              <a:t>350 g de poivron de couleur rouge et vert</a:t>
            </a:r>
          </a:p>
          <a:p>
            <a:pPr algn="ctr"/>
            <a:endParaRPr lang="fr-FR" sz="1000" dirty="0">
              <a:latin typeface="Segoe Print" panose="02000600000000000000" pitchFamily="2" charset="0"/>
            </a:endParaRPr>
          </a:p>
          <a:p>
            <a:pPr algn="ctr"/>
            <a:r>
              <a:rPr lang="fr-FR" sz="1400" dirty="0">
                <a:latin typeface="Segoe Print" panose="02000600000000000000" pitchFamily="2" charset="0"/>
              </a:rPr>
              <a:t>350 g d'oignon</a:t>
            </a:r>
          </a:p>
          <a:p>
            <a:pPr algn="ctr"/>
            <a:endParaRPr lang="fr-FR" sz="600" dirty="0">
              <a:latin typeface="Segoe Print" panose="02000600000000000000" pitchFamily="2" charset="0"/>
            </a:endParaRPr>
          </a:p>
          <a:p>
            <a:pPr algn="ctr"/>
            <a:r>
              <a:rPr lang="fr-FR" sz="1500" dirty="0">
                <a:latin typeface="Segoe Print" panose="02000600000000000000" pitchFamily="2" charset="0"/>
              </a:rPr>
              <a:t> </a:t>
            </a:r>
            <a:r>
              <a:rPr lang="fr-FR" sz="1350" dirty="0">
                <a:latin typeface="Segoe Print" panose="02000600000000000000" pitchFamily="2" charset="0"/>
              </a:rPr>
              <a:t>500 g de tomate bien mûres</a:t>
            </a:r>
          </a:p>
          <a:p>
            <a:pPr algn="ctr"/>
            <a:endParaRPr lang="fr-FR" sz="800" dirty="0">
              <a:latin typeface="Segoe Print" panose="02000600000000000000" pitchFamily="2" charset="0"/>
            </a:endParaRPr>
          </a:p>
          <a:p>
            <a:pPr algn="ctr"/>
            <a:r>
              <a:rPr lang="fr-FR" sz="1400" dirty="0">
                <a:latin typeface="Segoe Print" panose="02000600000000000000" pitchFamily="2" charset="0"/>
              </a:rPr>
              <a:t>3 gousses d'ail</a:t>
            </a:r>
          </a:p>
          <a:p>
            <a:pPr algn="ctr"/>
            <a:endParaRPr lang="fr-FR" sz="1000" dirty="0">
              <a:latin typeface="Segoe Print" panose="02000600000000000000" pitchFamily="2" charset="0"/>
            </a:endParaRPr>
          </a:p>
          <a:p>
            <a:pPr algn="ctr"/>
            <a:r>
              <a:rPr lang="fr-FR" sz="1250" dirty="0">
                <a:latin typeface="Segoe Print" panose="02000600000000000000" pitchFamily="2" charset="0"/>
              </a:rPr>
              <a:t>6 cuillères à soupe d'huile d'olive</a:t>
            </a:r>
          </a:p>
          <a:p>
            <a:pPr algn="ctr"/>
            <a:endParaRPr lang="fr-FR" sz="800" dirty="0">
              <a:latin typeface="Segoe Print" panose="02000600000000000000" pitchFamily="2" charset="0"/>
            </a:endParaRPr>
          </a:p>
          <a:p>
            <a:pPr algn="ctr"/>
            <a:r>
              <a:rPr lang="fr-FR" sz="1400" dirty="0">
                <a:latin typeface="Segoe Print" panose="02000600000000000000" pitchFamily="2" charset="0"/>
              </a:rPr>
              <a:t>1 brin de thym</a:t>
            </a:r>
          </a:p>
          <a:p>
            <a:pPr algn="ctr"/>
            <a:endParaRPr lang="fr-FR" sz="600" dirty="0">
              <a:latin typeface="Segoe Print" panose="02000600000000000000" pitchFamily="2" charset="0"/>
            </a:endParaRPr>
          </a:p>
          <a:p>
            <a:pPr algn="ctr"/>
            <a:r>
              <a:rPr lang="fr-FR" sz="1400" dirty="0">
                <a:latin typeface="Segoe Print" panose="02000600000000000000" pitchFamily="2" charset="0"/>
              </a:rPr>
              <a:t>1 feuille de laurier</a:t>
            </a:r>
          </a:p>
          <a:p>
            <a:pPr algn="ctr"/>
            <a:endParaRPr lang="fr-FR" sz="700" dirty="0">
              <a:latin typeface="Segoe Print" panose="02000600000000000000" pitchFamily="2" charset="0"/>
            </a:endParaRPr>
          </a:p>
          <a:p>
            <a:pPr algn="ctr"/>
            <a:r>
              <a:rPr lang="fr-FR" sz="1400" dirty="0">
                <a:latin typeface="Segoe Print" panose="02000600000000000000" pitchFamily="2" charset="0"/>
              </a:rPr>
              <a:t>Poivre</a:t>
            </a:r>
          </a:p>
          <a:p>
            <a:pPr algn="ctr"/>
            <a:endParaRPr lang="fr-FR" sz="800" dirty="0">
              <a:latin typeface="Segoe Print" panose="02000600000000000000" pitchFamily="2" charset="0"/>
            </a:endParaRPr>
          </a:p>
          <a:p>
            <a:pPr algn="ctr"/>
            <a:r>
              <a:rPr lang="fr-FR" sz="1400" dirty="0">
                <a:latin typeface="Segoe Print" panose="02000600000000000000" pitchFamily="2" charset="0"/>
              </a:rPr>
              <a:t>Sel</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8320" y="4548636"/>
            <a:ext cx="530459" cy="365286"/>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2364" y="4521240"/>
            <a:ext cx="554158" cy="392682"/>
          </a:xfrm>
          <a:prstGeom prst="rect">
            <a:avLst/>
          </a:prstGeom>
        </p:spPr>
      </p:pic>
      <p:sp>
        <p:nvSpPr>
          <p:cNvPr id="9" name="TextBox 8"/>
          <p:cNvSpPr txBox="1"/>
          <p:nvPr/>
        </p:nvSpPr>
        <p:spPr>
          <a:xfrm>
            <a:off x="935853" y="4172170"/>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Ratatouille!</a:t>
            </a:r>
          </a:p>
        </p:txBody>
      </p:sp>
      <p:pic>
        <p:nvPicPr>
          <p:cNvPr id="1034" name="Picture 10" descr="Bitmoji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26960" y="4095970"/>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8" name="Picture 2" descr="Easy Traditional Ratatouille Recipe - How to Make Ratatouill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65925" y="1520924"/>
            <a:ext cx="3208984" cy="21397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7245" y="5235532"/>
            <a:ext cx="363508" cy="3572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3617042" y="4945851"/>
            <a:ext cx="2868602" cy="4101123"/>
          </a:xfrm>
          <a:prstGeom prst="rect">
            <a:avLst/>
          </a:prstGeom>
          <a:noFill/>
        </p:spPr>
        <p:txBody>
          <a:bodyPr wrap="square" rtlCol="0">
            <a:spAutoFit/>
          </a:bodyPr>
          <a:lstStyle/>
          <a:p>
            <a:pPr algn="ctr"/>
            <a:r>
              <a:rPr lang="en-GB" sz="1500" dirty="0">
                <a:latin typeface="Segoe Print" panose="02000600000000000000" pitchFamily="2" charset="0"/>
              </a:rPr>
              <a:t>Ingredients</a:t>
            </a:r>
          </a:p>
          <a:p>
            <a:pPr algn="ctr"/>
            <a:endParaRPr lang="en-GB" sz="800" dirty="0">
              <a:latin typeface="Segoe Print" panose="02000600000000000000" pitchFamily="2" charset="0"/>
            </a:endParaRPr>
          </a:p>
          <a:p>
            <a:pPr algn="ctr"/>
            <a:r>
              <a:rPr lang="en-GB" sz="1400" dirty="0">
                <a:latin typeface="Segoe Print" panose="02000600000000000000" pitchFamily="2" charset="0"/>
              </a:rPr>
              <a:t>350g aubergines</a:t>
            </a:r>
          </a:p>
          <a:p>
            <a:pPr algn="ctr"/>
            <a:endParaRPr lang="en-GB" sz="800" dirty="0">
              <a:latin typeface="Segoe Print" panose="02000600000000000000" pitchFamily="2" charset="0"/>
            </a:endParaRPr>
          </a:p>
          <a:p>
            <a:pPr algn="ctr"/>
            <a:r>
              <a:rPr lang="en-GB" sz="1400" dirty="0">
                <a:latin typeface="Segoe Print" panose="02000600000000000000" pitchFamily="2" charset="0"/>
              </a:rPr>
              <a:t>350g courgettes</a:t>
            </a:r>
          </a:p>
          <a:p>
            <a:pPr algn="ctr"/>
            <a:endParaRPr lang="en-GB" sz="800" dirty="0">
              <a:latin typeface="Segoe Print" panose="02000600000000000000" pitchFamily="2" charset="0"/>
            </a:endParaRPr>
          </a:p>
          <a:p>
            <a:pPr algn="ctr"/>
            <a:r>
              <a:rPr lang="en-GB" sz="950" dirty="0">
                <a:latin typeface="Segoe Print" panose="02000600000000000000" pitchFamily="2" charset="0"/>
              </a:rPr>
              <a:t>350g red and green peppers</a:t>
            </a:r>
          </a:p>
          <a:p>
            <a:pPr algn="ctr"/>
            <a:endParaRPr lang="en-GB" sz="1000" dirty="0">
              <a:latin typeface="Segoe Print" panose="02000600000000000000" pitchFamily="2" charset="0"/>
            </a:endParaRPr>
          </a:p>
          <a:p>
            <a:pPr algn="ctr"/>
            <a:r>
              <a:rPr lang="en-GB" sz="1400" dirty="0">
                <a:latin typeface="Segoe Print" panose="02000600000000000000" pitchFamily="2" charset="0"/>
              </a:rPr>
              <a:t>350g onions</a:t>
            </a:r>
          </a:p>
          <a:p>
            <a:pPr algn="ctr"/>
            <a:endParaRPr lang="en-GB" sz="600" dirty="0">
              <a:latin typeface="Segoe Print" panose="02000600000000000000" pitchFamily="2" charset="0"/>
            </a:endParaRPr>
          </a:p>
          <a:p>
            <a:pPr algn="ctr"/>
            <a:r>
              <a:rPr lang="en-GB" sz="1500" dirty="0">
                <a:latin typeface="Segoe Print" panose="02000600000000000000" pitchFamily="2" charset="0"/>
              </a:rPr>
              <a:t> </a:t>
            </a:r>
            <a:r>
              <a:rPr lang="en-GB" sz="1350" dirty="0">
                <a:latin typeface="Segoe Print" panose="02000600000000000000" pitchFamily="2" charset="0"/>
              </a:rPr>
              <a:t>500g well ripened tomatoes</a:t>
            </a:r>
          </a:p>
          <a:p>
            <a:pPr algn="ctr"/>
            <a:endParaRPr lang="en-GB" sz="800" dirty="0">
              <a:latin typeface="Segoe Print" panose="02000600000000000000" pitchFamily="2" charset="0"/>
            </a:endParaRPr>
          </a:p>
          <a:p>
            <a:pPr algn="ctr"/>
            <a:r>
              <a:rPr lang="en-GB" sz="1400" dirty="0">
                <a:latin typeface="Segoe Print" panose="02000600000000000000" pitchFamily="2" charset="0"/>
              </a:rPr>
              <a:t>3 cloves of garlic</a:t>
            </a:r>
          </a:p>
          <a:p>
            <a:pPr algn="ctr"/>
            <a:endParaRPr lang="en-GB" sz="1000" dirty="0">
              <a:latin typeface="Segoe Print" panose="02000600000000000000" pitchFamily="2" charset="0"/>
            </a:endParaRPr>
          </a:p>
          <a:p>
            <a:pPr algn="ctr"/>
            <a:r>
              <a:rPr lang="en-GB" sz="1250" dirty="0">
                <a:latin typeface="Segoe Print" panose="02000600000000000000" pitchFamily="2" charset="0"/>
              </a:rPr>
              <a:t>6 tablespoons of olive oil</a:t>
            </a:r>
          </a:p>
          <a:p>
            <a:pPr algn="ctr"/>
            <a:endParaRPr lang="en-GB" sz="800" dirty="0">
              <a:latin typeface="Segoe Print" panose="02000600000000000000" pitchFamily="2" charset="0"/>
            </a:endParaRPr>
          </a:p>
          <a:p>
            <a:pPr algn="ctr"/>
            <a:r>
              <a:rPr lang="en-GB" sz="1400" dirty="0">
                <a:latin typeface="Segoe Print" panose="02000600000000000000" pitchFamily="2" charset="0"/>
              </a:rPr>
              <a:t>1 sprig of thyme</a:t>
            </a:r>
          </a:p>
          <a:p>
            <a:pPr algn="ctr"/>
            <a:endParaRPr lang="en-GB" sz="600" dirty="0">
              <a:latin typeface="Segoe Print" panose="02000600000000000000" pitchFamily="2" charset="0"/>
            </a:endParaRPr>
          </a:p>
          <a:p>
            <a:pPr algn="ctr"/>
            <a:r>
              <a:rPr lang="en-GB" sz="1400" dirty="0">
                <a:latin typeface="Segoe Print" panose="02000600000000000000" pitchFamily="2" charset="0"/>
              </a:rPr>
              <a:t>1 bay leaf</a:t>
            </a:r>
          </a:p>
          <a:p>
            <a:pPr algn="ctr"/>
            <a:endParaRPr lang="en-GB" sz="700" dirty="0">
              <a:latin typeface="Segoe Print" panose="02000600000000000000" pitchFamily="2" charset="0"/>
            </a:endParaRPr>
          </a:p>
          <a:p>
            <a:pPr algn="ctr"/>
            <a:r>
              <a:rPr lang="en-GB" sz="1400" dirty="0">
                <a:latin typeface="Segoe Print" panose="02000600000000000000" pitchFamily="2" charset="0"/>
              </a:rPr>
              <a:t>Pepper</a:t>
            </a:r>
          </a:p>
          <a:p>
            <a:pPr algn="ctr"/>
            <a:endParaRPr lang="en-GB" sz="800" dirty="0">
              <a:latin typeface="Segoe Print" panose="02000600000000000000" pitchFamily="2" charset="0"/>
            </a:endParaRPr>
          </a:p>
          <a:p>
            <a:pPr algn="ctr"/>
            <a:r>
              <a:rPr lang="en-GB" sz="1400" dirty="0">
                <a:latin typeface="Segoe Print" panose="02000600000000000000" pitchFamily="2" charset="0"/>
              </a:rPr>
              <a:t>Salt</a:t>
            </a:r>
          </a:p>
        </p:txBody>
      </p:sp>
    </p:spTree>
    <p:extLst>
      <p:ext uri="{BB962C8B-B14F-4D97-AF65-F5344CB8AC3E}">
        <p14:creationId xmlns:p14="http://schemas.microsoft.com/office/powerpoint/2010/main" val="3985725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1368144"/>
            <a:ext cx="2362200" cy="400110"/>
          </a:xfrm>
          <a:prstGeom prst="rect">
            <a:avLst/>
          </a:prstGeom>
          <a:noFill/>
        </p:spPr>
        <p:txBody>
          <a:bodyPr wrap="square" rtlCol="0">
            <a:spAutoFit/>
          </a:bodyPr>
          <a:lstStyle/>
          <a:p>
            <a:r>
              <a:rPr lang="fr-FR" sz="1000" dirty="0">
                <a:latin typeface="Segoe Print" panose="02000600000000000000" pitchFamily="2" charset="0"/>
              </a:rPr>
              <a:t>1. Coupez les tomates pelées en quartiers, </a:t>
            </a:r>
            <a:endParaRPr lang="en-GB" sz="1000" dirty="0">
              <a:latin typeface="Segoe Print" panose="02000600000000000000" pitchFamily="2" charset="0"/>
            </a:endParaRPr>
          </a:p>
        </p:txBody>
      </p:sp>
      <p:sp>
        <p:nvSpPr>
          <p:cNvPr id="7" name="TextBox 6"/>
          <p:cNvSpPr txBox="1"/>
          <p:nvPr/>
        </p:nvSpPr>
        <p:spPr>
          <a:xfrm>
            <a:off x="365378" y="1871059"/>
            <a:ext cx="2285999" cy="400110"/>
          </a:xfrm>
          <a:prstGeom prst="rect">
            <a:avLst/>
          </a:prstGeom>
          <a:noFill/>
        </p:spPr>
        <p:txBody>
          <a:bodyPr wrap="square" rtlCol="0">
            <a:spAutoFit/>
          </a:bodyPr>
          <a:lstStyle/>
          <a:p>
            <a:r>
              <a:rPr lang="fr-FR" sz="1000" dirty="0">
                <a:latin typeface="Segoe Print" panose="02000600000000000000" pitchFamily="2" charset="0"/>
              </a:rPr>
              <a:t>2. et les aubergines et les courgettes en rondelles. </a:t>
            </a:r>
          </a:p>
        </p:txBody>
      </p:sp>
      <p:sp>
        <p:nvSpPr>
          <p:cNvPr id="10" name="TextBox 9"/>
          <p:cNvSpPr txBox="1"/>
          <p:nvPr/>
        </p:nvSpPr>
        <p:spPr>
          <a:xfrm>
            <a:off x="381000" y="424145"/>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  </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760098"/>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9266" y="734199"/>
            <a:ext cx="688516" cy="487889"/>
          </a:xfrm>
          <a:prstGeom prst="rect">
            <a:avLst/>
          </a:prstGeom>
        </p:spPr>
      </p:pic>
      <p:sp>
        <p:nvSpPr>
          <p:cNvPr id="24" name="TextBox 23"/>
          <p:cNvSpPr txBox="1"/>
          <p:nvPr/>
        </p:nvSpPr>
        <p:spPr>
          <a:xfrm>
            <a:off x="374903" y="2419898"/>
            <a:ext cx="2285999" cy="400110"/>
          </a:xfrm>
          <a:prstGeom prst="rect">
            <a:avLst/>
          </a:prstGeom>
          <a:noFill/>
        </p:spPr>
        <p:txBody>
          <a:bodyPr wrap="square" rtlCol="0">
            <a:spAutoFit/>
          </a:bodyPr>
          <a:lstStyle/>
          <a:p>
            <a:r>
              <a:rPr lang="fr-FR" sz="1000" dirty="0">
                <a:latin typeface="Segoe Print" panose="02000600000000000000" pitchFamily="2" charset="0"/>
              </a:rPr>
              <a:t>3. Emincez les poivrons en lamelles </a:t>
            </a:r>
          </a:p>
        </p:txBody>
      </p:sp>
      <p:sp>
        <p:nvSpPr>
          <p:cNvPr id="25" name="TextBox 24"/>
          <p:cNvSpPr txBox="1"/>
          <p:nvPr/>
        </p:nvSpPr>
        <p:spPr>
          <a:xfrm>
            <a:off x="393953" y="3045582"/>
            <a:ext cx="2285999" cy="246221"/>
          </a:xfrm>
          <a:prstGeom prst="rect">
            <a:avLst/>
          </a:prstGeom>
          <a:noFill/>
        </p:spPr>
        <p:txBody>
          <a:bodyPr wrap="square" rtlCol="0">
            <a:spAutoFit/>
          </a:bodyPr>
          <a:lstStyle/>
          <a:p>
            <a:r>
              <a:rPr lang="fr-FR" sz="1000" dirty="0">
                <a:latin typeface="Segoe Print" panose="02000600000000000000" pitchFamily="2" charset="0"/>
              </a:rPr>
              <a:t>4. et l'oignon en rouelles. </a:t>
            </a:r>
          </a:p>
        </p:txBody>
      </p:sp>
      <p:sp>
        <p:nvSpPr>
          <p:cNvPr id="26" name="TextBox 25"/>
          <p:cNvSpPr txBox="1"/>
          <p:nvPr/>
        </p:nvSpPr>
        <p:spPr>
          <a:xfrm>
            <a:off x="393952" y="3504728"/>
            <a:ext cx="2285999" cy="707886"/>
          </a:xfrm>
          <a:prstGeom prst="rect">
            <a:avLst/>
          </a:prstGeom>
          <a:noFill/>
        </p:spPr>
        <p:txBody>
          <a:bodyPr wrap="square" rtlCol="0">
            <a:spAutoFit/>
          </a:bodyPr>
          <a:lstStyle/>
          <a:p>
            <a:r>
              <a:rPr lang="fr-FR" sz="1000" dirty="0">
                <a:latin typeface="Segoe Print" panose="02000600000000000000" pitchFamily="2" charset="0"/>
              </a:rPr>
              <a:t>5. Chauffez 2 cuillères à soupe d'huile dans une poêle et faites-y fondre les oignons et les poivrons. </a:t>
            </a:r>
          </a:p>
        </p:txBody>
      </p:sp>
      <p:sp>
        <p:nvSpPr>
          <p:cNvPr id="28" name="TextBox 27"/>
          <p:cNvSpPr txBox="1"/>
          <p:nvPr/>
        </p:nvSpPr>
        <p:spPr>
          <a:xfrm>
            <a:off x="4114800" y="1368142"/>
            <a:ext cx="2362200" cy="400110"/>
          </a:xfrm>
          <a:prstGeom prst="rect">
            <a:avLst/>
          </a:prstGeom>
          <a:noFill/>
        </p:spPr>
        <p:txBody>
          <a:bodyPr wrap="square" rtlCol="0">
            <a:spAutoFit/>
          </a:bodyPr>
          <a:lstStyle/>
          <a:p>
            <a:r>
              <a:rPr lang="fr-FR" sz="1000" dirty="0">
                <a:latin typeface="Segoe Print" panose="02000600000000000000" pitchFamily="2" charset="0"/>
              </a:rPr>
              <a:t>1. </a:t>
            </a:r>
            <a:r>
              <a:rPr lang="en-GB" sz="1000" dirty="0">
                <a:latin typeface="Segoe Print" panose="02000600000000000000" pitchFamily="2" charset="0"/>
              </a:rPr>
              <a:t>Cut the peeled tomatoes into quarters,</a:t>
            </a:r>
          </a:p>
        </p:txBody>
      </p:sp>
      <p:sp>
        <p:nvSpPr>
          <p:cNvPr id="29" name="TextBox 28"/>
          <p:cNvSpPr txBox="1"/>
          <p:nvPr/>
        </p:nvSpPr>
        <p:spPr>
          <a:xfrm>
            <a:off x="4173308" y="1877916"/>
            <a:ext cx="2285999" cy="400110"/>
          </a:xfrm>
          <a:prstGeom prst="rect">
            <a:avLst/>
          </a:prstGeom>
          <a:noFill/>
        </p:spPr>
        <p:txBody>
          <a:bodyPr wrap="square" rtlCol="0">
            <a:spAutoFit/>
          </a:bodyPr>
          <a:lstStyle/>
          <a:p>
            <a:r>
              <a:rPr lang="fr-FR" sz="1000" dirty="0">
                <a:latin typeface="Segoe Print" panose="02000600000000000000" pitchFamily="2" charset="0"/>
              </a:rPr>
              <a:t>2. slice </a:t>
            </a:r>
            <a:r>
              <a:rPr lang="en-GB" sz="1000" dirty="0">
                <a:latin typeface="Segoe Print" panose="02000600000000000000" pitchFamily="2" charset="0"/>
              </a:rPr>
              <a:t>the aubergines and courgettes.</a:t>
            </a:r>
          </a:p>
        </p:txBody>
      </p:sp>
      <p:sp>
        <p:nvSpPr>
          <p:cNvPr id="30" name="TextBox 29"/>
          <p:cNvSpPr txBox="1"/>
          <p:nvPr/>
        </p:nvSpPr>
        <p:spPr>
          <a:xfrm>
            <a:off x="4192358" y="2419898"/>
            <a:ext cx="2285999" cy="246221"/>
          </a:xfrm>
          <a:prstGeom prst="rect">
            <a:avLst/>
          </a:prstGeom>
          <a:noFill/>
        </p:spPr>
        <p:txBody>
          <a:bodyPr wrap="square" rtlCol="0">
            <a:spAutoFit/>
          </a:bodyPr>
          <a:lstStyle/>
          <a:p>
            <a:r>
              <a:rPr lang="fr-FR" sz="1000" dirty="0">
                <a:latin typeface="Segoe Print" panose="02000600000000000000" pitchFamily="2" charset="0"/>
              </a:rPr>
              <a:t>3. </a:t>
            </a:r>
            <a:r>
              <a:rPr lang="en-GB" sz="1000" dirty="0">
                <a:latin typeface="Segoe Print" panose="02000600000000000000" pitchFamily="2" charset="0"/>
              </a:rPr>
              <a:t>Slice the peppers into strips</a:t>
            </a:r>
          </a:p>
        </p:txBody>
      </p:sp>
      <p:sp>
        <p:nvSpPr>
          <p:cNvPr id="31" name="TextBox 30"/>
          <p:cNvSpPr txBox="1"/>
          <p:nvPr/>
        </p:nvSpPr>
        <p:spPr>
          <a:xfrm>
            <a:off x="4191001" y="3017615"/>
            <a:ext cx="2285999" cy="246221"/>
          </a:xfrm>
          <a:prstGeom prst="rect">
            <a:avLst/>
          </a:prstGeom>
          <a:noFill/>
        </p:spPr>
        <p:txBody>
          <a:bodyPr wrap="square" rtlCol="0">
            <a:spAutoFit/>
          </a:bodyPr>
          <a:lstStyle/>
          <a:p>
            <a:r>
              <a:rPr lang="fr-FR" sz="1000" dirty="0">
                <a:latin typeface="Segoe Print" panose="02000600000000000000" pitchFamily="2" charset="0"/>
              </a:rPr>
              <a:t>4. </a:t>
            </a:r>
            <a:r>
              <a:rPr lang="en-GB" sz="1000" dirty="0">
                <a:latin typeface="Segoe Print" panose="02000600000000000000" pitchFamily="2" charset="0"/>
              </a:rPr>
              <a:t>and the onion into rings.</a:t>
            </a:r>
            <a:endParaRPr lang="fr-FR" sz="1000" dirty="0">
              <a:latin typeface="Segoe Print" panose="02000600000000000000" pitchFamily="2" charset="0"/>
            </a:endParaRPr>
          </a:p>
        </p:txBody>
      </p:sp>
      <p:sp>
        <p:nvSpPr>
          <p:cNvPr id="32" name="TextBox 31"/>
          <p:cNvSpPr txBox="1"/>
          <p:nvPr/>
        </p:nvSpPr>
        <p:spPr>
          <a:xfrm>
            <a:off x="4191512" y="3464741"/>
            <a:ext cx="2285999" cy="553998"/>
          </a:xfrm>
          <a:prstGeom prst="rect">
            <a:avLst/>
          </a:prstGeom>
          <a:noFill/>
        </p:spPr>
        <p:txBody>
          <a:bodyPr wrap="square" rtlCol="0">
            <a:spAutoFit/>
          </a:bodyPr>
          <a:lstStyle/>
          <a:p>
            <a:r>
              <a:rPr lang="fr-FR" sz="1000" dirty="0">
                <a:latin typeface="Segoe Print" panose="02000600000000000000" pitchFamily="2" charset="0"/>
              </a:rPr>
              <a:t>5. </a:t>
            </a:r>
            <a:r>
              <a:rPr lang="en-GB" sz="1000" dirty="0">
                <a:latin typeface="Segoe Print" panose="02000600000000000000" pitchFamily="2" charset="0"/>
              </a:rPr>
              <a:t>Heat 2 tablespoons of oil in a pan and then soften the onions and peppers.</a:t>
            </a:r>
          </a:p>
        </p:txBody>
      </p:sp>
      <p:sp>
        <p:nvSpPr>
          <p:cNvPr id="34" name="TextBox 33"/>
          <p:cNvSpPr txBox="1"/>
          <p:nvPr/>
        </p:nvSpPr>
        <p:spPr>
          <a:xfrm>
            <a:off x="4238626" y="4132600"/>
            <a:ext cx="2276474" cy="553998"/>
          </a:xfrm>
          <a:prstGeom prst="rect">
            <a:avLst/>
          </a:prstGeom>
          <a:noFill/>
        </p:spPr>
        <p:txBody>
          <a:bodyPr wrap="square" rtlCol="0">
            <a:spAutoFit/>
          </a:bodyPr>
          <a:lstStyle/>
          <a:p>
            <a:r>
              <a:rPr lang="fr-FR" sz="1000" dirty="0">
                <a:latin typeface="Segoe Print" panose="02000600000000000000" pitchFamily="2" charset="0"/>
              </a:rPr>
              <a:t>6. </a:t>
            </a:r>
            <a:r>
              <a:rPr lang="en-GB" sz="1000" dirty="0">
                <a:latin typeface="Segoe Print" panose="02000600000000000000" pitchFamily="2" charset="0"/>
              </a:rPr>
              <a:t>When tender, add the tomatoes, chopped garlic, thyme and bay leaf.</a:t>
            </a:r>
          </a:p>
        </p:txBody>
      </p:sp>
      <p:sp>
        <p:nvSpPr>
          <p:cNvPr id="27" name="TextBox 26"/>
          <p:cNvSpPr txBox="1"/>
          <p:nvPr/>
        </p:nvSpPr>
        <p:spPr>
          <a:xfrm>
            <a:off x="422528" y="4168879"/>
            <a:ext cx="2276474" cy="553998"/>
          </a:xfrm>
          <a:prstGeom prst="rect">
            <a:avLst/>
          </a:prstGeom>
          <a:noFill/>
        </p:spPr>
        <p:txBody>
          <a:bodyPr wrap="square" rtlCol="0">
            <a:spAutoFit/>
          </a:bodyPr>
          <a:lstStyle/>
          <a:p>
            <a:r>
              <a:rPr lang="fr-FR" sz="1000" dirty="0">
                <a:latin typeface="Segoe Print" panose="02000600000000000000" pitchFamily="2" charset="0"/>
              </a:rPr>
              <a:t>6. Lorsqu'ils sont tendres, ajoutez les tomates, l'ail haché, le thym et le laurier. </a:t>
            </a:r>
            <a:endParaRPr lang="en-GB" sz="1000" dirty="0">
              <a:latin typeface="Segoe Print" panose="02000600000000000000" pitchFamily="2" charset="0"/>
            </a:endParaRPr>
          </a:p>
        </p:txBody>
      </p:sp>
      <p:sp>
        <p:nvSpPr>
          <p:cNvPr id="36" name="TextBox 35"/>
          <p:cNvSpPr txBox="1"/>
          <p:nvPr/>
        </p:nvSpPr>
        <p:spPr>
          <a:xfrm>
            <a:off x="379665" y="4746583"/>
            <a:ext cx="2276474" cy="553998"/>
          </a:xfrm>
          <a:prstGeom prst="rect">
            <a:avLst/>
          </a:prstGeom>
          <a:noFill/>
        </p:spPr>
        <p:txBody>
          <a:bodyPr wrap="square" rtlCol="0">
            <a:spAutoFit/>
          </a:bodyPr>
          <a:lstStyle/>
          <a:p>
            <a:r>
              <a:rPr lang="fr-FR" sz="1000" dirty="0">
                <a:latin typeface="Segoe Print" panose="02000600000000000000" pitchFamily="2" charset="0"/>
              </a:rPr>
              <a:t>7. Salez, poivrez et laissez mijoter doucement à couvert durant 45 minutes. </a:t>
            </a:r>
            <a:endParaRPr lang="en-GB" sz="1000" dirty="0">
              <a:latin typeface="Segoe Print" panose="02000600000000000000" pitchFamily="2" charset="0"/>
            </a:endParaRPr>
          </a:p>
        </p:txBody>
      </p:sp>
      <p:sp>
        <p:nvSpPr>
          <p:cNvPr id="37" name="TextBox 36"/>
          <p:cNvSpPr txBox="1"/>
          <p:nvPr/>
        </p:nvSpPr>
        <p:spPr>
          <a:xfrm>
            <a:off x="432053" y="5413242"/>
            <a:ext cx="2276474" cy="861774"/>
          </a:xfrm>
          <a:prstGeom prst="rect">
            <a:avLst/>
          </a:prstGeom>
          <a:noFill/>
        </p:spPr>
        <p:txBody>
          <a:bodyPr wrap="square" rtlCol="0">
            <a:spAutoFit/>
          </a:bodyPr>
          <a:lstStyle/>
          <a:p>
            <a:r>
              <a:rPr lang="fr-FR" sz="1000" dirty="0">
                <a:latin typeface="Segoe Print" panose="02000600000000000000" pitchFamily="2" charset="0"/>
              </a:rPr>
              <a:t>8. Pendant ce temps, préparez les aubergines et les courgettes. Faites les cuire séparément dans l'huile d'olive pendant 15 minutes. </a:t>
            </a:r>
            <a:endParaRPr lang="en-GB" sz="1000" dirty="0">
              <a:latin typeface="Segoe Print" panose="02000600000000000000" pitchFamily="2" charset="0"/>
            </a:endParaRPr>
          </a:p>
        </p:txBody>
      </p:sp>
      <p:sp>
        <p:nvSpPr>
          <p:cNvPr id="38" name="TextBox 37"/>
          <p:cNvSpPr txBox="1"/>
          <p:nvPr/>
        </p:nvSpPr>
        <p:spPr>
          <a:xfrm>
            <a:off x="457201" y="6372225"/>
            <a:ext cx="2276474" cy="1169551"/>
          </a:xfrm>
          <a:prstGeom prst="rect">
            <a:avLst/>
          </a:prstGeom>
          <a:noFill/>
        </p:spPr>
        <p:txBody>
          <a:bodyPr wrap="square" rtlCol="0">
            <a:spAutoFit/>
          </a:bodyPr>
          <a:lstStyle/>
          <a:p>
            <a:r>
              <a:rPr lang="fr-FR" sz="1000" dirty="0">
                <a:latin typeface="Segoe Print" panose="02000600000000000000" pitchFamily="2" charset="0"/>
              </a:rPr>
              <a:t>9. Vérifiez la cuisson des légumes pour qu'ils ne soient plus fermes. Ajoutez-les alors au mélange de tomates et prolongez la cuisson sur tout petit feu pendant 10 min. Salez et poivrez si besoin. </a:t>
            </a:r>
            <a:endParaRPr lang="en-GB" sz="1000" dirty="0">
              <a:latin typeface="Segoe Print" panose="02000600000000000000" pitchFamily="2" charset="0"/>
            </a:endParaRPr>
          </a:p>
        </p:txBody>
      </p:sp>
      <p:sp>
        <p:nvSpPr>
          <p:cNvPr id="39" name="TextBox 38"/>
          <p:cNvSpPr txBox="1"/>
          <p:nvPr/>
        </p:nvSpPr>
        <p:spPr>
          <a:xfrm>
            <a:off x="4198142" y="4770289"/>
            <a:ext cx="2276474" cy="553998"/>
          </a:xfrm>
          <a:prstGeom prst="rect">
            <a:avLst/>
          </a:prstGeom>
          <a:noFill/>
        </p:spPr>
        <p:txBody>
          <a:bodyPr wrap="square" rtlCol="0">
            <a:spAutoFit/>
          </a:bodyPr>
          <a:lstStyle/>
          <a:p>
            <a:r>
              <a:rPr lang="fr-FR" sz="1000" dirty="0">
                <a:latin typeface="Segoe Print" panose="02000600000000000000" pitchFamily="2" charset="0"/>
              </a:rPr>
              <a:t>7. </a:t>
            </a:r>
            <a:r>
              <a:rPr lang="en-GB" sz="1000" dirty="0">
                <a:latin typeface="Segoe Print" panose="02000600000000000000" pitchFamily="2" charset="0"/>
              </a:rPr>
              <a:t>Season with salt and pepper then cover and simmer gently for 45 minutes.</a:t>
            </a:r>
          </a:p>
        </p:txBody>
      </p:sp>
      <p:sp>
        <p:nvSpPr>
          <p:cNvPr id="40" name="TextBox 39"/>
          <p:cNvSpPr txBox="1"/>
          <p:nvPr/>
        </p:nvSpPr>
        <p:spPr>
          <a:xfrm>
            <a:off x="4182924" y="5441347"/>
            <a:ext cx="2276474" cy="707886"/>
          </a:xfrm>
          <a:prstGeom prst="rect">
            <a:avLst/>
          </a:prstGeom>
          <a:noFill/>
        </p:spPr>
        <p:txBody>
          <a:bodyPr wrap="square" rtlCol="0">
            <a:spAutoFit/>
          </a:bodyPr>
          <a:lstStyle/>
          <a:p>
            <a:r>
              <a:rPr lang="fr-FR" sz="1000" dirty="0">
                <a:latin typeface="Segoe Print" panose="02000600000000000000" pitchFamily="2" charset="0"/>
              </a:rPr>
              <a:t>8. </a:t>
            </a:r>
            <a:r>
              <a:rPr lang="en-GB" sz="1000" dirty="0">
                <a:latin typeface="Segoe Print" panose="02000600000000000000" pitchFamily="2" charset="0"/>
              </a:rPr>
              <a:t>Meanwhile, prepare the aubergines and courgettes. Cook them separately in olive oil for 15 minutes.</a:t>
            </a:r>
          </a:p>
        </p:txBody>
      </p:sp>
      <p:sp>
        <p:nvSpPr>
          <p:cNvPr id="41" name="TextBox 40"/>
          <p:cNvSpPr txBox="1"/>
          <p:nvPr/>
        </p:nvSpPr>
        <p:spPr>
          <a:xfrm>
            <a:off x="4205287" y="6372225"/>
            <a:ext cx="2276474" cy="1169551"/>
          </a:xfrm>
          <a:prstGeom prst="rect">
            <a:avLst/>
          </a:prstGeom>
          <a:noFill/>
        </p:spPr>
        <p:txBody>
          <a:bodyPr wrap="square" rtlCol="0">
            <a:spAutoFit/>
          </a:bodyPr>
          <a:lstStyle/>
          <a:p>
            <a:r>
              <a:rPr lang="fr-FR" sz="1000" dirty="0">
                <a:latin typeface="Segoe Print" panose="02000600000000000000" pitchFamily="2" charset="0"/>
              </a:rPr>
              <a:t>9. </a:t>
            </a:r>
            <a:r>
              <a:rPr lang="en-GB" sz="1000" dirty="0">
                <a:latin typeface="Segoe Print" panose="02000600000000000000" pitchFamily="2" charset="0"/>
              </a:rPr>
              <a:t>Check the cooking vegetables until they are no longer firm. Then add them to the tomato mixture and continue cooking over a very low heat for 10 min. Salt and pepper if necessary.</a:t>
            </a:r>
          </a:p>
        </p:txBody>
      </p:sp>
      <p:pic>
        <p:nvPicPr>
          <p:cNvPr id="3074" name="Picture 2" descr="https://assets.afcdn.com/recipe/20170720/70660_w400h400c1cx540cy54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2378" y="1196188"/>
            <a:ext cx="533244" cy="53324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2378" y="1768254"/>
            <a:ext cx="533244" cy="533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descr="https://assets.afcdn.com/recipe/20170720/70662_w400h400c1cx540cy540.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62378" y="2353331"/>
            <a:ext cx="533244" cy="53324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52853" y="2921972"/>
            <a:ext cx="542769" cy="542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52853" y="3526814"/>
            <a:ext cx="542769" cy="542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52853" y="4126146"/>
            <a:ext cx="542769" cy="542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1"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152853" y="4714934"/>
            <a:ext cx="542866" cy="542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2" name="Picture 1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14662" y="5441346"/>
            <a:ext cx="86677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3" name="Picture 1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014662" y="6523612"/>
            <a:ext cx="86677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4457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457200"/>
            <a:ext cx="6096000" cy="1169551"/>
          </a:xfrm>
          <a:prstGeom prst="rect">
            <a:avLst/>
          </a:prstGeom>
          <a:noFill/>
        </p:spPr>
        <p:txBody>
          <a:bodyPr wrap="square" rtlCol="0">
            <a:spAutoFit/>
          </a:bodyPr>
          <a:lstStyle/>
          <a:p>
            <a:pPr algn="ctr"/>
            <a:r>
              <a:rPr lang="en-GB" sz="2000" b="1" dirty="0">
                <a:latin typeface="Segoe Print" panose="02000600000000000000" pitchFamily="2" charset="0"/>
              </a:rPr>
              <a:t>Crêpes</a:t>
            </a:r>
          </a:p>
          <a:p>
            <a:pPr algn="ctr"/>
            <a:r>
              <a:rPr lang="en-GB" sz="1000" b="1" dirty="0">
                <a:latin typeface="Segoe Print" panose="02000600000000000000" pitchFamily="2" charset="0"/>
              </a:rPr>
              <a:t>French pancakes</a:t>
            </a:r>
          </a:p>
          <a:p>
            <a:pPr algn="ctr"/>
            <a:endParaRPr lang="en-GB" sz="800" b="1" dirty="0">
              <a:latin typeface="Segoe Print" panose="02000600000000000000" pitchFamily="2" charset="0"/>
            </a:endParaRPr>
          </a:p>
          <a:p>
            <a:pPr algn="ctr"/>
            <a:endParaRPr lang="en-GB" sz="1000" b="1" dirty="0">
              <a:latin typeface="Segoe Print" panose="02000600000000000000" pitchFamily="2" charset="0"/>
            </a:endParaRPr>
          </a:p>
          <a:p>
            <a:pPr algn="ctr"/>
            <a:r>
              <a:rPr lang="en-GB" sz="1000" b="1" dirty="0">
                <a:latin typeface="Segoe Print" panose="02000600000000000000" pitchFamily="2" charset="0"/>
              </a:rPr>
              <a:t>Crêpes are a speciality originating from Brittany in the northwest region of France!</a:t>
            </a:r>
          </a:p>
          <a:p>
            <a:pPr algn="ctr"/>
            <a:endParaRPr lang="en-GB" sz="1000" b="1" dirty="0">
              <a:latin typeface="Segoe Print" panose="02000600000000000000" pitchFamily="2" charset="0"/>
            </a:endParaRPr>
          </a:p>
        </p:txBody>
      </p:sp>
      <p:sp>
        <p:nvSpPr>
          <p:cNvPr id="3" name="TextBox 2"/>
          <p:cNvSpPr txBox="1"/>
          <p:nvPr/>
        </p:nvSpPr>
        <p:spPr>
          <a:xfrm>
            <a:off x="380999" y="5191363"/>
            <a:ext cx="2895601" cy="3477875"/>
          </a:xfrm>
          <a:prstGeom prst="rect">
            <a:avLst/>
          </a:prstGeom>
          <a:noFill/>
        </p:spPr>
        <p:txBody>
          <a:bodyPr wrap="square" rtlCol="0">
            <a:spAutoFit/>
          </a:bodyPr>
          <a:lstStyle/>
          <a:p>
            <a:pPr algn="ctr"/>
            <a:endParaRPr lang="fr-FR" dirty="0">
              <a:latin typeface="Segoe Print" panose="02000600000000000000" pitchFamily="2" charset="0"/>
            </a:endParaRPr>
          </a:p>
          <a:p>
            <a:pPr algn="ctr"/>
            <a:r>
              <a:rPr lang="fr-FR" dirty="0">
                <a:latin typeface="Segoe Print" panose="02000600000000000000" pitchFamily="2" charset="0"/>
              </a:rPr>
              <a:t>Ingrédients</a:t>
            </a:r>
          </a:p>
          <a:p>
            <a:pPr algn="ctr"/>
            <a:endParaRPr lang="fr-FR" sz="1600" dirty="0">
              <a:latin typeface="Segoe Print" panose="02000600000000000000" pitchFamily="2" charset="0"/>
            </a:endParaRPr>
          </a:p>
          <a:p>
            <a:pPr algn="ctr"/>
            <a:r>
              <a:rPr lang="fr-FR" dirty="0">
                <a:latin typeface="Segoe Print" panose="02000600000000000000" pitchFamily="2" charset="0"/>
              </a:rPr>
              <a:t>2 tasses de farine</a:t>
            </a:r>
          </a:p>
          <a:p>
            <a:pPr algn="ctr"/>
            <a:endParaRPr lang="fr-FR" sz="2000" dirty="0">
              <a:latin typeface="Segoe Print" panose="02000600000000000000" pitchFamily="2" charset="0"/>
            </a:endParaRPr>
          </a:p>
          <a:p>
            <a:pPr algn="ctr"/>
            <a:r>
              <a:rPr lang="fr-FR" dirty="0">
                <a:latin typeface="Segoe Print" panose="02000600000000000000" pitchFamily="2" charset="0"/>
              </a:rPr>
              <a:t>2 œufs</a:t>
            </a:r>
          </a:p>
          <a:p>
            <a:pPr algn="ctr"/>
            <a:endParaRPr lang="fr-FR" sz="2000" dirty="0">
              <a:latin typeface="Segoe Print" panose="02000600000000000000" pitchFamily="2" charset="0"/>
            </a:endParaRPr>
          </a:p>
          <a:p>
            <a:pPr algn="ctr"/>
            <a:r>
              <a:rPr lang="fr-FR" sz="1600" dirty="0">
                <a:latin typeface="Segoe Print" panose="02000600000000000000" pitchFamily="2" charset="0"/>
              </a:rPr>
              <a:t>2 paquets de sucre vanillé</a:t>
            </a:r>
          </a:p>
          <a:p>
            <a:pPr algn="ctr"/>
            <a:endParaRPr lang="fr-FR" sz="2000" dirty="0">
              <a:latin typeface="Segoe Print" panose="02000600000000000000" pitchFamily="2" charset="0"/>
            </a:endParaRPr>
          </a:p>
          <a:p>
            <a:pPr algn="ctr"/>
            <a:r>
              <a:rPr lang="fr-FR" dirty="0">
                <a:latin typeface="Segoe Print" panose="02000600000000000000" pitchFamily="2" charset="0"/>
              </a:rPr>
              <a:t>1 pincée de sel</a:t>
            </a:r>
          </a:p>
          <a:p>
            <a:pPr algn="ctr"/>
            <a:endParaRPr lang="fr-FR" sz="2000" dirty="0">
              <a:latin typeface="Segoe Print" panose="02000600000000000000" pitchFamily="2" charset="0"/>
            </a:endParaRPr>
          </a:p>
          <a:p>
            <a:pPr algn="ctr"/>
            <a:r>
              <a:rPr lang="fr-FR" dirty="0">
                <a:latin typeface="Segoe Print" panose="02000600000000000000" pitchFamily="2" charset="0"/>
              </a:rPr>
              <a:t>3 tasses de lait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2207" y="4829413"/>
            <a:ext cx="722685" cy="49765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1607" y="4832296"/>
            <a:ext cx="714286" cy="506150"/>
          </a:xfrm>
          <a:prstGeom prst="rect">
            <a:avLst/>
          </a:prstGeom>
        </p:spPr>
      </p:pic>
      <p:sp>
        <p:nvSpPr>
          <p:cNvPr id="9" name="TextBox 8"/>
          <p:cNvSpPr txBox="1"/>
          <p:nvPr/>
        </p:nvSpPr>
        <p:spPr>
          <a:xfrm>
            <a:off x="938864" y="4257181"/>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French pancakes!</a:t>
            </a:r>
          </a:p>
        </p:txBody>
      </p:sp>
      <p:pic>
        <p:nvPicPr>
          <p:cNvPr id="1034" name="Picture 10" descr="Bitmoji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46010" y="4196231"/>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24" name="Picture 4" descr="French Crêpes Recip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77273" y="1447800"/>
            <a:ext cx="1918525" cy="2444604"/>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94918" y="5884780"/>
            <a:ext cx="615082" cy="2907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3695698" y="5191361"/>
            <a:ext cx="2895601" cy="3477875"/>
          </a:xfrm>
          <a:prstGeom prst="rect">
            <a:avLst/>
          </a:prstGeom>
          <a:noFill/>
        </p:spPr>
        <p:txBody>
          <a:bodyPr wrap="square" rtlCol="0">
            <a:spAutoFit/>
          </a:bodyPr>
          <a:lstStyle/>
          <a:p>
            <a:pPr algn="ctr"/>
            <a:endParaRPr lang="fr-FR" dirty="0">
              <a:latin typeface="Segoe Print" panose="02000600000000000000" pitchFamily="2" charset="0"/>
            </a:endParaRPr>
          </a:p>
          <a:p>
            <a:pPr algn="ctr"/>
            <a:r>
              <a:rPr lang="en-GB" dirty="0">
                <a:latin typeface="Segoe Print" panose="02000600000000000000" pitchFamily="2" charset="0"/>
              </a:rPr>
              <a:t>Ingredients</a:t>
            </a:r>
          </a:p>
          <a:p>
            <a:pPr algn="ctr"/>
            <a:endParaRPr lang="en-GB" sz="1600" dirty="0">
              <a:latin typeface="Segoe Print" panose="02000600000000000000" pitchFamily="2" charset="0"/>
            </a:endParaRPr>
          </a:p>
          <a:p>
            <a:pPr algn="ctr"/>
            <a:r>
              <a:rPr lang="en-GB" dirty="0">
                <a:latin typeface="Segoe Print" panose="02000600000000000000" pitchFamily="2" charset="0"/>
              </a:rPr>
              <a:t>2 cups of flour</a:t>
            </a:r>
          </a:p>
          <a:p>
            <a:pPr algn="ctr"/>
            <a:endParaRPr lang="en-GB" sz="2000" dirty="0">
              <a:latin typeface="Segoe Print" panose="02000600000000000000" pitchFamily="2" charset="0"/>
            </a:endParaRPr>
          </a:p>
          <a:p>
            <a:pPr algn="ctr"/>
            <a:r>
              <a:rPr lang="en-GB" dirty="0">
                <a:latin typeface="Segoe Print" panose="02000600000000000000" pitchFamily="2" charset="0"/>
              </a:rPr>
              <a:t>2 eggs</a:t>
            </a:r>
          </a:p>
          <a:p>
            <a:pPr algn="ctr"/>
            <a:endParaRPr lang="en-GB" sz="2000" dirty="0">
              <a:latin typeface="Segoe Print" panose="02000600000000000000" pitchFamily="2" charset="0"/>
            </a:endParaRPr>
          </a:p>
          <a:p>
            <a:pPr algn="ctr"/>
            <a:r>
              <a:rPr lang="en-GB" sz="1600" dirty="0">
                <a:latin typeface="Segoe Print" panose="02000600000000000000" pitchFamily="2" charset="0"/>
              </a:rPr>
              <a:t>2 packets of vanilla sugar</a:t>
            </a:r>
          </a:p>
          <a:p>
            <a:pPr algn="ctr"/>
            <a:endParaRPr lang="en-GB" sz="2000" dirty="0">
              <a:latin typeface="Segoe Print" panose="02000600000000000000" pitchFamily="2" charset="0"/>
            </a:endParaRPr>
          </a:p>
          <a:p>
            <a:pPr algn="ctr"/>
            <a:r>
              <a:rPr lang="en-GB" dirty="0">
                <a:latin typeface="Segoe Print" panose="02000600000000000000" pitchFamily="2" charset="0"/>
              </a:rPr>
              <a:t>1 pinch of salt</a:t>
            </a:r>
          </a:p>
          <a:p>
            <a:pPr algn="ctr"/>
            <a:endParaRPr lang="en-GB" sz="2000" dirty="0">
              <a:latin typeface="Segoe Print" panose="02000600000000000000" pitchFamily="2" charset="0"/>
            </a:endParaRPr>
          </a:p>
          <a:p>
            <a:pPr algn="ctr"/>
            <a:r>
              <a:rPr lang="en-GB" dirty="0">
                <a:latin typeface="Segoe Print" panose="02000600000000000000" pitchFamily="2" charset="0"/>
              </a:rPr>
              <a:t>3 cups of milk</a:t>
            </a:r>
          </a:p>
        </p:txBody>
      </p:sp>
    </p:spTree>
    <p:extLst>
      <p:ext uri="{BB962C8B-B14F-4D97-AF65-F5344CB8AC3E}">
        <p14:creationId xmlns:p14="http://schemas.microsoft.com/office/powerpoint/2010/main" val="2758053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1893332"/>
            <a:ext cx="2362200" cy="830997"/>
          </a:xfrm>
          <a:prstGeom prst="rect">
            <a:avLst/>
          </a:prstGeom>
          <a:noFill/>
        </p:spPr>
        <p:txBody>
          <a:bodyPr wrap="square" rtlCol="0">
            <a:spAutoFit/>
          </a:bodyPr>
          <a:lstStyle/>
          <a:p>
            <a:r>
              <a:rPr lang="fr-FR" sz="1200" dirty="0">
                <a:latin typeface="Segoe Print" panose="02000600000000000000" pitchFamily="2" charset="0"/>
              </a:rPr>
              <a:t>1. Mettez la farine, les 2 œufs, les 2 paquets de sucre vanillé et la pincée de sel dans le bol du robot.</a:t>
            </a:r>
            <a:endParaRPr lang="en-GB" sz="1200" dirty="0">
              <a:latin typeface="Segoe Print" panose="02000600000000000000" pitchFamily="2" charset="0"/>
            </a:endParaRPr>
          </a:p>
        </p:txBody>
      </p:sp>
      <p:sp>
        <p:nvSpPr>
          <p:cNvPr id="7" name="TextBox 6"/>
          <p:cNvSpPr txBox="1"/>
          <p:nvPr/>
        </p:nvSpPr>
        <p:spPr>
          <a:xfrm>
            <a:off x="396746" y="3649200"/>
            <a:ext cx="2285999" cy="646331"/>
          </a:xfrm>
          <a:prstGeom prst="rect">
            <a:avLst/>
          </a:prstGeom>
          <a:noFill/>
        </p:spPr>
        <p:txBody>
          <a:bodyPr wrap="square" rtlCol="0">
            <a:spAutoFit/>
          </a:bodyPr>
          <a:lstStyle/>
          <a:p>
            <a:r>
              <a:rPr lang="fr-FR" sz="1200" dirty="0">
                <a:latin typeface="Segoe Print" panose="02000600000000000000" pitchFamily="2" charset="0"/>
              </a:rPr>
              <a:t>2. Mixez le tout, en ajoutant petit à petit le lait. </a:t>
            </a:r>
            <a:endParaRPr lang="en-GB" sz="1200" dirty="0">
              <a:latin typeface="Segoe Print" panose="02000600000000000000" pitchFamily="2" charset="0"/>
            </a:endParaRPr>
          </a:p>
        </p:txBody>
      </p:sp>
      <p:sp>
        <p:nvSpPr>
          <p:cNvPr id="8" name="TextBox 7"/>
          <p:cNvSpPr txBox="1"/>
          <p:nvPr/>
        </p:nvSpPr>
        <p:spPr>
          <a:xfrm>
            <a:off x="381000" y="5282710"/>
            <a:ext cx="2276474" cy="461665"/>
          </a:xfrm>
          <a:prstGeom prst="rect">
            <a:avLst/>
          </a:prstGeom>
          <a:noFill/>
        </p:spPr>
        <p:txBody>
          <a:bodyPr wrap="square" rtlCol="0">
            <a:spAutoFit/>
          </a:bodyPr>
          <a:lstStyle/>
          <a:p>
            <a:r>
              <a:rPr lang="fr-FR" sz="1200" dirty="0">
                <a:latin typeface="Segoe Print" panose="02000600000000000000" pitchFamily="2" charset="0"/>
              </a:rPr>
              <a:t>3. Mélangez jusqu'à ce que la pâte soit homogène. </a:t>
            </a:r>
            <a:endParaRPr lang="en-GB" sz="1200" dirty="0">
              <a:latin typeface="Segoe Print" panose="02000600000000000000" pitchFamily="2" charset="0"/>
            </a:endParaRPr>
          </a:p>
        </p:txBody>
      </p:sp>
      <p:sp>
        <p:nvSpPr>
          <p:cNvPr id="9" name="TextBox 8"/>
          <p:cNvSpPr txBox="1"/>
          <p:nvPr/>
        </p:nvSpPr>
        <p:spPr>
          <a:xfrm>
            <a:off x="401508" y="6474677"/>
            <a:ext cx="2276474" cy="1384995"/>
          </a:xfrm>
          <a:prstGeom prst="rect">
            <a:avLst/>
          </a:prstGeom>
          <a:noFill/>
        </p:spPr>
        <p:txBody>
          <a:bodyPr wrap="square" rtlCol="0">
            <a:spAutoFit/>
          </a:bodyPr>
          <a:lstStyle/>
          <a:p>
            <a:r>
              <a:rPr lang="fr-FR" sz="1200" dirty="0">
                <a:latin typeface="Segoe Print" panose="02000600000000000000" pitchFamily="2" charset="0"/>
              </a:rPr>
              <a:t>4. Versez une louche de pâte dans une crêpière et laissez cuire la crêpe en retournant à mi-cuisson.</a:t>
            </a:r>
          </a:p>
          <a:p>
            <a:r>
              <a:rPr lang="fr-FR" sz="1200" dirty="0">
                <a:latin typeface="Segoe Print" panose="02000600000000000000" pitchFamily="2" charset="0"/>
              </a:rPr>
              <a:t>Répétez l'opération jusqu'à épuisement des ingrédients. </a:t>
            </a:r>
            <a:endParaRPr lang="en-GB" sz="1200" dirty="0">
              <a:latin typeface="Segoe Print" panose="02000600000000000000" pitchFamily="2" charset="0"/>
            </a:endParaRPr>
          </a:p>
        </p:txBody>
      </p:sp>
      <p:sp>
        <p:nvSpPr>
          <p:cNvPr id="10" name="TextBox 9"/>
          <p:cNvSpPr txBox="1"/>
          <p:nvPr/>
        </p:nvSpPr>
        <p:spPr>
          <a:xfrm>
            <a:off x="381000" y="457200"/>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248150" y="1893332"/>
            <a:ext cx="2209800" cy="1015663"/>
          </a:xfrm>
          <a:prstGeom prst="rect">
            <a:avLst/>
          </a:prstGeom>
          <a:noFill/>
        </p:spPr>
        <p:txBody>
          <a:bodyPr wrap="square" rtlCol="0">
            <a:spAutoFit/>
          </a:bodyPr>
          <a:lstStyle/>
          <a:p>
            <a:r>
              <a:rPr lang="en-GB" sz="1200" dirty="0">
                <a:latin typeface="Segoe Print" panose="02000600000000000000" pitchFamily="2" charset="0"/>
              </a:rPr>
              <a:t>1. Put the flour, the 2 eggs, the 2 packets of vanilla sugar and the pinch of salt into the food processor bowl.</a:t>
            </a:r>
          </a:p>
        </p:txBody>
      </p:sp>
      <p:sp>
        <p:nvSpPr>
          <p:cNvPr id="14" name="TextBox 13"/>
          <p:cNvSpPr txBox="1"/>
          <p:nvPr/>
        </p:nvSpPr>
        <p:spPr>
          <a:xfrm>
            <a:off x="4248150" y="3649199"/>
            <a:ext cx="2209800" cy="646331"/>
          </a:xfrm>
          <a:prstGeom prst="rect">
            <a:avLst/>
          </a:prstGeom>
          <a:noFill/>
        </p:spPr>
        <p:txBody>
          <a:bodyPr wrap="square" rtlCol="0">
            <a:spAutoFit/>
          </a:bodyPr>
          <a:lstStyle/>
          <a:p>
            <a:r>
              <a:rPr lang="en-GB" sz="1200" dirty="0">
                <a:latin typeface="Segoe Print" panose="02000600000000000000" pitchFamily="2" charset="0"/>
              </a:rPr>
              <a:t>2. Mix everything, gradually adding the milk.</a:t>
            </a:r>
          </a:p>
        </p:txBody>
      </p:sp>
      <p:sp>
        <p:nvSpPr>
          <p:cNvPr id="15" name="TextBox 14"/>
          <p:cNvSpPr txBox="1"/>
          <p:nvPr/>
        </p:nvSpPr>
        <p:spPr>
          <a:xfrm>
            <a:off x="4343400" y="5282709"/>
            <a:ext cx="2133600" cy="461665"/>
          </a:xfrm>
          <a:prstGeom prst="rect">
            <a:avLst/>
          </a:prstGeom>
          <a:noFill/>
        </p:spPr>
        <p:txBody>
          <a:bodyPr wrap="square" rtlCol="0">
            <a:spAutoFit/>
          </a:bodyPr>
          <a:lstStyle/>
          <a:p>
            <a:r>
              <a:rPr lang="en-GB" sz="1200" dirty="0">
                <a:latin typeface="Segoe Print" panose="02000600000000000000" pitchFamily="2" charset="0"/>
              </a:rPr>
              <a:t>3. Mix until the batter is homogeneous.</a:t>
            </a:r>
          </a:p>
        </p:txBody>
      </p:sp>
      <p:sp>
        <p:nvSpPr>
          <p:cNvPr id="16" name="TextBox 15"/>
          <p:cNvSpPr txBox="1"/>
          <p:nvPr/>
        </p:nvSpPr>
        <p:spPr>
          <a:xfrm>
            <a:off x="4343400" y="6474676"/>
            <a:ext cx="2105024" cy="1569660"/>
          </a:xfrm>
          <a:prstGeom prst="rect">
            <a:avLst/>
          </a:prstGeom>
          <a:noFill/>
        </p:spPr>
        <p:txBody>
          <a:bodyPr wrap="square" rtlCol="0">
            <a:spAutoFit/>
          </a:bodyPr>
          <a:lstStyle/>
          <a:p>
            <a:r>
              <a:rPr lang="en-GB" sz="1200" dirty="0">
                <a:latin typeface="Segoe Print" panose="02000600000000000000" pitchFamily="2" charset="0"/>
              </a:rPr>
              <a:t>4. Pour a ladle of batter into a frying pan and cook the pancake, turning it halfway through cooking.</a:t>
            </a:r>
          </a:p>
          <a:p>
            <a:r>
              <a:rPr lang="en-GB" sz="1200" dirty="0">
                <a:latin typeface="Segoe Print" panose="02000600000000000000" pitchFamily="2" charset="0"/>
              </a:rPr>
              <a:t>Repeat until all the ingredients are </a:t>
            </a:r>
          </a:p>
          <a:p>
            <a:r>
              <a:rPr lang="en-GB" sz="1200" dirty="0">
                <a:latin typeface="Segoe Print" panose="02000600000000000000" pitchFamily="2" charset="0"/>
              </a:rPr>
              <a:t>used up.</a:t>
            </a:r>
          </a:p>
        </p:txBody>
      </p:sp>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879578"/>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8792" y="880255"/>
            <a:ext cx="688516" cy="487889"/>
          </a:xfrm>
          <a:prstGeom prst="rect">
            <a:avLst/>
          </a:prstGeom>
        </p:spPr>
      </p:pic>
      <p:pic>
        <p:nvPicPr>
          <p:cNvPr id="614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3200" y="1594759"/>
            <a:ext cx="1428141" cy="1428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57196" y="3265294"/>
            <a:ext cx="1414145" cy="1414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43200" y="4821046"/>
            <a:ext cx="1428141" cy="1428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43200" y="6477000"/>
            <a:ext cx="1481530" cy="1481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6788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5420" y="1519236"/>
            <a:ext cx="3801534" cy="2138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457200"/>
            <a:ext cx="6096000" cy="1169551"/>
          </a:xfrm>
          <a:prstGeom prst="rect">
            <a:avLst/>
          </a:prstGeom>
          <a:noFill/>
        </p:spPr>
        <p:txBody>
          <a:bodyPr wrap="square" rtlCol="0">
            <a:spAutoFit/>
          </a:bodyPr>
          <a:lstStyle/>
          <a:p>
            <a:pPr algn="ctr"/>
            <a:r>
              <a:rPr lang="en-GB" sz="2000" b="1" dirty="0">
                <a:latin typeface="Segoe Print" panose="02000600000000000000" pitchFamily="2" charset="0"/>
              </a:rPr>
              <a:t>Madeleines</a:t>
            </a:r>
          </a:p>
          <a:p>
            <a:pPr algn="ctr"/>
            <a:r>
              <a:rPr lang="en-GB" sz="1000" b="1" dirty="0">
                <a:latin typeface="Segoe Print" panose="02000600000000000000" pitchFamily="2" charset="0"/>
              </a:rPr>
              <a:t>Madeleine cakes</a:t>
            </a:r>
          </a:p>
          <a:p>
            <a:pPr algn="ctr"/>
            <a:endParaRPr lang="en-GB" sz="1000" b="1" dirty="0">
              <a:latin typeface="Segoe Print" panose="02000600000000000000" pitchFamily="2" charset="0"/>
            </a:endParaRPr>
          </a:p>
          <a:p>
            <a:pPr algn="ctr"/>
            <a:r>
              <a:rPr lang="en-GB" sz="1000" b="1" dirty="0">
                <a:latin typeface="Segoe Print" panose="02000600000000000000" pitchFamily="2" charset="0"/>
              </a:rPr>
              <a:t>Madeleines are small, buttery sponge cakes with a distinctive shell-like shape. </a:t>
            </a:r>
          </a:p>
          <a:p>
            <a:pPr algn="ctr"/>
            <a:r>
              <a:rPr lang="en-GB" sz="1000" b="1" dirty="0">
                <a:latin typeface="Segoe Print" panose="02000600000000000000" pitchFamily="2" charset="0"/>
              </a:rPr>
              <a:t>They are a speciality from the Lorraine region in north-eastern France.</a:t>
            </a:r>
          </a:p>
          <a:p>
            <a:pPr algn="ctr"/>
            <a:endParaRPr lang="en-GB" sz="1000" b="1" dirty="0">
              <a:latin typeface="Segoe Print" panose="02000600000000000000" pitchFamily="2" charset="0"/>
            </a:endParaRPr>
          </a:p>
        </p:txBody>
      </p:sp>
      <p:sp>
        <p:nvSpPr>
          <p:cNvPr id="3" name="TextBox 2"/>
          <p:cNvSpPr txBox="1"/>
          <p:nvPr/>
        </p:nvSpPr>
        <p:spPr>
          <a:xfrm>
            <a:off x="409574" y="5320347"/>
            <a:ext cx="2895601" cy="3585597"/>
          </a:xfrm>
          <a:prstGeom prst="rect">
            <a:avLst/>
          </a:prstGeom>
          <a:noFill/>
        </p:spPr>
        <p:txBody>
          <a:bodyPr wrap="square" rtlCol="0">
            <a:spAutoFit/>
          </a:bodyPr>
          <a:lstStyle/>
          <a:p>
            <a:pPr algn="ctr"/>
            <a:r>
              <a:rPr lang="fr-FR" dirty="0">
                <a:latin typeface="Segoe Print" panose="02000600000000000000" pitchFamily="2" charset="0"/>
              </a:rPr>
              <a:t>Ingrédients</a:t>
            </a:r>
          </a:p>
          <a:p>
            <a:pPr algn="ctr"/>
            <a:endParaRPr lang="fr-FR" sz="1600" dirty="0">
              <a:latin typeface="Segoe Print" panose="02000600000000000000" pitchFamily="2" charset="0"/>
            </a:endParaRPr>
          </a:p>
          <a:p>
            <a:pPr algn="ctr"/>
            <a:r>
              <a:rPr lang="fr-FR" dirty="0">
                <a:latin typeface="Segoe Print" panose="02000600000000000000" pitchFamily="2" charset="0"/>
              </a:rPr>
              <a:t>3 œufs</a:t>
            </a:r>
          </a:p>
          <a:p>
            <a:pPr algn="ctr"/>
            <a:endParaRPr lang="fr-FR" sz="1000" dirty="0">
              <a:latin typeface="Segoe Print" panose="02000600000000000000" pitchFamily="2" charset="0"/>
            </a:endParaRPr>
          </a:p>
          <a:p>
            <a:pPr algn="ctr"/>
            <a:r>
              <a:rPr lang="fr-FR" dirty="0">
                <a:latin typeface="Segoe Print" panose="02000600000000000000" pitchFamily="2" charset="0"/>
              </a:rPr>
              <a:t>150 g de sucre</a:t>
            </a:r>
          </a:p>
          <a:p>
            <a:pPr algn="ctr"/>
            <a:endParaRPr lang="fr-FR" sz="1000" dirty="0">
              <a:latin typeface="Segoe Print" panose="02000600000000000000" pitchFamily="2" charset="0"/>
            </a:endParaRPr>
          </a:p>
          <a:p>
            <a:pPr algn="ctr"/>
            <a:r>
              <a:rPr lang="fr-FR" dirty="0">
                <a:latin typeface="Segoe Print" panose="02000600000000000000" pitchFamily="2" charset="0"/>
              </a:rPr>
              <a:t>200 g de farine</a:t>
            </a:r>
          </a:p>
          <a:p>
            <a:pPr algn="ctr"/>
            <a:endParaRPr lang="fr-FR" sz="1400" dirty="0">
              <a:latin typeface="Segoe Print" panose="02000600000000000000" pitchFamily="2" charset="0"/>
            </a:endParaRPr>
          </a:p>
          <a:p>
            <a:pPr algn="ctr"/>
            <a:r>
              <a:rPr lang="fr-FR" sz="950" dirty="0">
                <a:latin typeface="Segoe Print" panose="02000600000000000000" pitchFamily="2" charset="0"/>
              </a:rPr>
              <a:t>2 cuillères à soupe d’eau de fleur d’oranger</a:t>
            </a:r>
          </a:p>
          <a:p>
            <a:pPr algn="ctr"/>
            <a:endParaRPr lang="fr-FR" sz="1200" dirty="0">
              <a:latin typeface="Segoe Print" panose="02000600000000000000" pitchFamily="2" charset="0"/>
            </a:endParaRPr>
          </a:p>
          <a:p>
            <a:pPr algn="ctr"/>
            <a:r>
              <a:rPr lang="fr-FR" dirty="0">
                <a:latin typeface="Segoe Print" panose="02000600000000000000" pitchFamily="2" charset="0"/>
              </a:rPr>
              <a:t>8 g de levure chimique </a:t>
            </a:r>
          </a:p>
          <a:p>
            <a:pPr algn="ctr"/>
            <a:endParaRPr lang="fr-FR" sz="1200" dirty="0">
              <a:latin typeface="Segoe Print" panose="02000600000000000000" pitchFamily="2" charset="0"/>
            </a:endParaRPr>
          </a:p>
          <a:p>
            <a:pPr algn="ctr"/>
            <a:r>
              <a:rPr lang="fr-FR" dirty="0">
                <a:latin typeface="Segoe Print" panose="02000600000000000000" pitchFamily="2" charset="0"/>
              </a:rPr>
              <a:t>100 g de beurre fondu</a:t>
            </a:r>
          </a:p>
          <a:p>
            <a:pPr algn="ctr"/>
            <a:endParaRPr lang="fr-FR" sz="1000" dirty="0">
              <a:latin typeface="Segoe Print" panose="02000600000000000000" pitchFamily="2" charset="0"/>
            </a:endParaRPr>
          </a:p>
          <a:p>
            <a:pPr algn="ctr"/>
            <a:r>
              <a:rPr lang="fr-FR" dirty="0">
                <a:latin typeface="Segoe Print" panose="02000600000000000000" pitchFamily="2" charset="0"/>
              </a:rPr>
              <a:t>50 g de lait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6031" y="4724400"/>
            <a:ext cx="722685" cy="49765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2006" y="4715907"/>
            <a:ext cx="714286" cy="506150"/>
          </a:xfrm>
          <a:prstGeom prst="rect">
            <a:avLst/>
          </a:prstGeom>
        </p:spPr>
      </p:pic>
      <p:sp>
        <p:nvSpPr>
          <p:cNvPr id="9" name="TextBox 8"/>
          <p:cNvSpPr txBox="1"/>
          <p:nvPr/>
        </p:nvSpPr>
        <p:spPr>
          <a:xfrm>
            <a:off x="938864" y="4257181"/>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French madeleines!</a:t>
            </a:r>
          </a:p>
        </p:txBody>
      </p:sp>
      <p:pic>
        <p:nvPicPr>
          <p:cNvPr id="1034" name="Picture 10" descr="Bitmoji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46010" y="4196231"/>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17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5867400"/>
            <a:ext cx="459174" cy="2900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3657599" y="5335269"/>
            <a:ext cx="2895601" cy="3585597"/>
          </a:xfrm>
          <a:prstGeom prst="rect">
            <a:avLst/>
          </a:prstGeom>
          <a:noFill/>
        </p:spPr>
        <p:txBody>
          <a:bodyPr wrap="square" rtlCol="0">
            <a:spAutoFit/>
          </a:bodyPr>
          <a:lstStyle/>
          <a:p>
            <a:pPr algn="ctr"/>
            <a:r>
              <a:rPr lang="en-GB" dirty="0">
                <a:latin typeface="Segoe Print" panose="02000600000000000000" pitchFamily="2" charset="0"/>
              </a:rPr>
              <a:t>Ingredients</a:t>
            </a:r>
          </a:p>
          <a:p>
            <a:pPr algn="ctr"/>
            <a:endParaRPr lang="en-GB" sz="1600" dirty="0">
              <a:latin typeface="Segoe Print" panose="02000600000000000000" pitchFamily="2" charset="0"/>
            </a:endParaRPr>
          </a:p>
          <a:p>
            <a:pPr algn="ctr"/>
            <a:r>
              <a:rPr lang="en-GB" dirty="0">
                <a:latin typeface="Segoe Print" panose="02000600000000000000" pitchFamily="2" charset="0"/>
              </a:rPr>
              <a:t>3 eggs</a:t>
            </a:r>
          </a:p>
          <a:p>
            <a:pPr algn="ctr"/>
            <a:endParaRPr lang="en-GB" sz="1000" dirty="0">
              <a:latin typeface="Segoe Print" panose="02000600000000000000" pitchFamily="2" charset="0"/>
            </a:endParaRPr>
          </a:p>
          <a:p>
            <a:pPr algn="ctr"/>
            <a:r>
              <a:rPr lang="en-GB" dirty="0">
                <a:latin typeface="Segoe Print" panose="02000600000000000000" pitchFamily="2" charset="0"/>
              </a:rPr>
              <a:t>150g sugar</a:t>
            </a:r>
          </a:p>
          <a:p>
            <a:pPr algn="ctr"/>
            <a:endParaRPr lang="en-GB" sz="1000" dirty="0">
              <a:latin typeface="Segoe Print" panose="02000600000000000000" pitchFamily="2" charset="0"/>
            </a:endParaRPr>
          </a:p>
          <a:p>
            <a:pPr algn="ctr"/>
            <a:r>
              <a:rPr lang="en-GB" dirty="0">
                <a:latin typeface="Segoe Print" panose="02000600000000000000" pitchFamily="2" charset="0"/>
              </a:rPr>
              <a:t>200g flour</a:t>
            </a:r>
          </a:p>
          <a:p>
            <a:pPr algn="ctr"/>
            <a:endParaRPr lang="en-GB" sz="1400" dirty="0">
              <a:latin typeface="Segoe Print" panose="02000600000000000000" pitchFamily="2" charset="0"/>
            </a:endParaRPr>
          </a:p>
          <a:p>
            <a:pPr algn="ctr"/>
            <a:r>
              <a:rPr lang="en-GB" sz="950" dirty="0">
                <a:latin typeface="Segoe Print" panose="02000600000000000000" pitchFamily="2" charset="0"/>
              </a:rPr>
              <a:t>2 tablespoons of orange essence</a:t>
            </a:r>
          </a:p>
          <a:p>
            <a:pPr algn="ctr"/>
            <a:endParaRPr lang="en-GB" sz="1200" dirty="0">
              <a:latin typeface="Segoe Print" panose="02000600000000000000" pitchFamily="2" charset="0"/>
            </a:endParaRPr>
          </a:p>
          <a:p>
            <a:pPr algn="ctr"/>
            <a:r>
              <a:rPr lang="en-GB" dirty="0">
                <a:latin typeface="Segoe Print" panose="02000600000000000000" pitchFamily="2" charset="0"/>
              </a:rPr>
              <a:t>8g baking powder</a:t>
            </a:r>
          </a:p>
          <a:p>
            <a:pPr algn="ctr"/>
            <a:endParaRPr lang="en-GB" sz="1200" dirty="0">
              <a:latin typeface="Segoe Print" panose="02000600000000000000" pitchFamily="2" charset="0"/>
            </a:endParaRPr>
          </a:p>
          <a:p>
            <a:pPr algn="ctr"/>
            <a:r>
              <a:rPr lang="en-GB" dirty="0">
                <a:latin typeface="Segoe Print" panose="02000600000000000000" pitchFamily="2" charset="0"/>
              </a:rPr>
              <a:t>100g melted butter</a:t>
            </a:r>
          </a:p>
          <a:p>
            <a:pPr algn="ctr"/>
            <a:endParaRPr lang="en-GB" sz="1000" dirty="0">
              <a:latin typeface="Segoe Print" panose="02000600000000000000" pitchFamily="2" charset="0"/>
            </a:endParaRPr>
          </a:p>
          <a:p>
            <a:pPr algn="ctr"/>
            <a:r>
              <a:rPr lang="en-GB" dirty="0">
                <a:latin typeface="Segoe Print" panose="02000600000000000000" pitchFamily="2" charset="0"/>
              </a:rPr>
              <a:t>50g milk </a:t>
            </a:r>
          </a:p>
        </p:txBody>
      </p:sp>
    </p:spTree>
    <p:extLst>
      <p:ext uri="{BB962C8B-B14F-4D97-AF65-F5344CB8AC3E}">
        <p14:creationId xmlns:p14="http://schemas.microsoft.com/office/powerpoint/2010/main" val="2941019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1368144"/>
            <a:ext cx="2362200" cy="1015663"/>
          </a:xfrm>
          <a:prstGeom prst="rect">
            <a:avLst/>
          </a:prstGeom>
          <a:noFill/>
        </p:spPr>
        <p:txBody>
          <a:bodyPr wrap="square" rtlCol="0">
            <a:spAutoFit/>
          </a:bodyPr>
          <a:lstStyle/>
          <a:p>
            <a:r>
              <a:rPr lang="fr-FR" sz="1200" dirty="0">
                <a:latin typeface="Segoe Print" panose="02000600000000000000" pitchFamily="2" charset="0"/>
              </a:rPr>
              <a:t>1. Préchauffez le four à 240°C.</a:t>
            </a:r>
          </a:p>
          <a:p>
            <a:r>
              <a:rPr lang="fr-FR" sz="1200" dirty="0">
                <a:latin typeface="Segoe Print" panose="02000600000000000000" pitchFamily="2" charset="0"/>
              </a:rPr>
              <a:t>Faites fondre le beurre dans une casserole à feu doux, réservez. </a:t>
            </a:r>
            <a:endParaRPr lang="en-GB" sz="1200" dirty="0">
              <a:latin typeface="Segoe Print" panose="02000600000000000000" pitchFamily="2" charset="0"/>
            </a:endParaRPr>
          </a:p>
        </p:txBody>
      </p:sp>
      <p:sp>
        <p:nvSpPr>
          <p:cNvPr id="7" name="TextBox 6"/>
          <p:cNvSpPr txBox="1"/>
          <p:nvPr/>
        </p:nvSpPr>
        <p:spPr>
          <a:xfrm>
            <a:off x="396746" y="2463463"/>
            <a:ext cx="2285999" cy="646331"/>
          </a:xfrm>
          <a:prstGeom prst="rect">
            <a:avLst/>
          </a:prstGeom>
          <a:noFill/>
        </p:spPr>
        <p:txBody>
          <a:bodyPr wrap="square" rtlCol="0">
            <a:spAutoFit/>
          </a:bodyPr>
          <a:lstStyle/>
          <a:p>
            <a:r>
              <a:rPr lang="fr-FR" sz="1200" dirty="0">
                <a:latin typeface="Segoe Print" panose="02000600000000000000" pitchFamily="2" charset="0"/>
              </a:rPr>
              <a:t>2. Mélangez les œufs avec le sucre, jusqu'à ce que le mélange blanchisse. </a:t>
            </a:r>
            <a:endParaRPr lang="en-GB" sz="1200" dirty="0">
              <a:latin typeface="Segoe Print" panose="02000600000000000000" pitchFamily="2" charset="0"/>
            </a:endParaRPr>
          </a:p>
        </p:txBody>
      </p:sp>
      <p:sp>
        <p:nvSpPr>
          <p:cNvPr id="8" name="TextBox 7"/>
          <p:cNvSpPr txBox="1"/>
          <p:nvPr/>
        </p:nvSpPr>
        <p:spPr>
          <a:xfrm>
            <a:off x="377696" y="3198167"/>
            <a:ext cx="2276474" cy="461665"/>
          </a:xfrm>
          <a:prstGeom prst="rect">
            <a:avLst/>
          </a:prstGeom>
          <a:noFill/>
        </p:spPr>
        <p:txBody>
          <a:bodyPr wrap="square" rtlCol="0">
            <a:spAutoFit/>
          </a:bodyPr>
          <a:lstStyle/>
          <a:p>
            <a:r>
              <a:rPr lang="fr-FR" sz="1200" dirty="0">
                <a:latin typeface="Segoe Print" panose="02000600000000000000" pitchFamily="2" charset="0"/>
              </a:rPr>
              <a:t>3. Ajoutez ensuite la fleur d'oranger et 40 g de lait. </a:t>
            </a:r>
            <a:endParaRPr lang="en-GB" sz="1200" dirty="0">
              <a:latin typeface="Segoe Print" panose="02000600000000000000" pitchFamily="2" charset="0"/>
            </a:endParaRPr>
          </a:p>
        </p:txBody>
      </p:sp>
      <p:sp>
        <p:nvSpPr>
          <p:cNvPr id="9" name="TextBox 8"/>
          <p:cNvSpPr txBox="1"/>
          <p:nvPr/>
        </p:nvSpPr>
        <p:spPr>
          <a:xfrm>
            <a:off x="415796" y="3810000"/>
            <a:ext cx="2276474" cy="461665"/>
          </a:xfrm>
          <a:prstGeom prst="rect">
            <a:avLst/>
          </a:prstGeom>
          <a:noFill/>
        </p:spPr>
        <p:txBody>
          <a:bodyPr wrap="square" rtlCol="0">
            <a:spAutoFit/>
          </a:bodyPr>
          <a:lstStyle/>
          <a:p>
            <a:r>
              <a:rPr lang="fr-FR" sz="1200" dirty="0">
                <a:latin typeface="Segoe Print" panose="02000600000000000000" pitchFamily="2" charset="0"/>
              </a:rPr>
              <a:t>4. Ajoutez la farine et la levure chimique. </a:t>
            </a:r>
            <a:endParaRPr lang="en-GB" sz="1200" dirty="0">
              <a:latin typeface="Segoe Print" panose="02000600000000000000" pitchFamily="2" charset="0"/>
            </a:endParaRPr>
          </a:p>
        </p:txBody>
      </p:sp>
      <p:sp>
        <p:nvSpPr>
          <p:cNvPr id="10" name="TextBox 9"/>
          <p:cNvSpPr txBox="1"/>
          <p:nvPr/>
        </p:nvSpPr>
        <p:spPr>
          <a:xfrm>
            <a:off x="381000" y="457200"/>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248150" y="1325193"/>
            <a:ext cx="2209800" cy="1015663"/>
          </a:xfrm>
          <a:prstGeom prst="rect">
            <a:avLst/>
          </a:prstGeom>
          <a:noFill/>
        </p:spPr>
        <p:txBody>
          <a:bodyPr wrap="square" rtlCol="0">
            <a:spAutoFit/>
          </a:bodyPr>
          <a:lstStyle/>
          <a:p>
            <a:r>
              <a:rPr lang="en-GB" sz="1200" dirty="0">
                <a:latin typeface="Segoe Print" panose="02000600000000000000" pitchFamily="2" charset="0"/>
              </a:rPr>
              <a:t>1. Preheat the oven to 240°C.</a:t>
            </a:r>
          </a:p>
          <a:p>
            <a:r>
              <a:rPr lang="en-GB" sz="1200" dirty="0">
                <a:latin typeface="Segoe Print" panose="02000600000000000000" pitchFamily="2" charset="0"/>
              </a:rPr>
              <a:t>Melt the butter in a saucepan over a low heat, set aside.</a:t>
            </a:r>
          </a:p>
        </p:txBody>
      </p:sp>
      <p:sp>
        <p:nvSpPr>
          <p:cNvPr id="14" name="TextBox 13"/>
          <p:cNvSpPr txBox="1"/>
          <p:nvPr/>
        </p:nvSpPr>
        <p:spPr>
          <a:xfrm>
            <a:off x="4267200" y="2473700"/>
            <a:ext cx="2209800" cy="646331"/>
          </a:xfrm>
          <a:prstGeom prst="rect">
            <a:avLst/>
          </a:prstGeom>
          <a:noFill/>
        </p:spPr>
        <p:txBody>
          <a:bodyPr wrap="square" rtlCol="0">
            <a:spAutoFit/>
          </a:bodyPr>
          <a:lstStyle/>
          <a:p>
            <a:r>
              <a:rPr lang="en-GB" sz="1200" dirty="0">
                <a:latin typeface="Segoe Print" panose="02000600000000000000" pitchFamily="2" charset="0"/>
              </a:rPr>
              <a:t>2. Mix the eggs with the sugar, until the mixture turns white.</a:t>
            </a:r>
          </a:p>
        </p:txBody>
      </p:sp>
      <p:sp>
        <p:nvSpPr>
          <p:cNvPr id="15" name="TextBox 14"/>
          <p:cNvSpPr txBox="1"/>
          <p:nvPr/>
        </p:nvSpPr>
        <p:spPr>
          <a:xfrm>
            <a:off x="4267200" y="3198167"/>
            <a:ext cx="2181224" cy="461665"/>
          </a:xfrm>
          <a:prstGeom prst="rect">
            <a:avLst/>
          </a:prstGeom>
          <a:noFill/>
        </p:spPr>
        <p:txBody>
          <a:bodyPr wrap="square" rtlCol="0">
            <a:spAutoFit/>
          </a:bodyPr>
          <a:lstStyle/>
          <a:p>
            <a:r>
              <a:rPr lang="en-GB" sz="1200" dirty="0">
                <a:latin typeface="Segoe Print" panose="02000600000000000000" pitchFamily="2" charset="0"/>
              </a:rPr>
              <a:t>3. Next add the orange essence and 40g of milk.</a:t>
            </a:r>
          </a:p>
        </p:txBody>
      </p:sp>
      <p:sp>
        <p:nvSpPr>
          <p:cNvPr id="16" name="TextBox 15"/>
          <p:cNvSpPr txBox="1"/>
          <p:nvPr/>
        </p:nvSpPr>
        <p:spPr>
          <a:xfrm>
            <a:off x="4267200" y="3810000"/>
            <a:ext cx="2152648" cy="461665"/>
          </a:xfrm>
          <a:prstGeom prst="rect">
            <a:avLst/>
          </a:prstGeom>
          <a:noFill/>
        </p:spPr>
        <p:txBody>
          <a:bodyPr wrap="square" rtlCol="0">
            <a:spAutoFit/>
          </a:bodyPr>
          <a:lstStyle/>
          <a:p>
            <a:r>
              <a:rPr lang="en-GB" sz="1200" dirty="0">
                <a:latin typeface="Segoe Print" panose="02000600000000000000" pitchFamily="2" charset="0"/>
              </a:rPr>
              <a:t>4. Add the flour and the baking powder.</a:t>
            </a:r>
          </a:p>
        </p:txBody>
      </p:sp>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879578"/>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8792" y="795719"/>
            <a:ext cx="688516" cy="487889"/>
          </a:xfrm>
          <a:prstGeom prst="rect">
            <a:avLst/>
          </a:prstGeom>
        </p:spPr>
      </p:pic>
      <p:sp>
        <p:nvSpPr>
          <p:cNvPr id="21" name="TextBox 20"/>
          <p:cNvSpPr txBox="1"/>
          <p:nvPr/>
        </p:nvSpPr>
        <p:spPr>
          <a:xfrm>
            <a:off x="381000" y="4486275"/>
            <a:ext cx="2276474" cy="646331"/>
          </a:xfrm>
          <a:prstGeom prst="rect">
            <a:avLst/>
          </a:prstGeom>
          <a:noFill/>
        </p:spPr>
        <p:txBody>
          <a:bodyPr wrap="square" rtlCol="0">
            <a:spAutoFit/>
          </a:bodyPr>
          <a:lstStyle/>
          <a:p>
            <a:r>
              <a:rPr lang="fr-FR" sz="1200" dirty="0">
                <a:latin typeface="Segoe Print" panose="02000600000000000000" pitchFamily="2" charset="0"/>
              </a:rPr>
              <a:t>5. Ajoutez le beurre et le restant du lait; laissez reposer 15 min. </a:t>
            </a:r>
            <a:endParaRPr lang="en-GB" sz="1200" dirty="0">
              <a:latin typeface="Segoe Print" panose="02000600000000000000" pitchFamily="2" charset="0"/>
            </a:endParaRPr>
          </a:p>
        </p:txBody>
      </p:sp>
      <p:sp>
        <p:nvSpPr>
          <p:cNvPr id="22" name="TextBox 21"/>
          <p:cNvSpPr txBox="1"/>
          <p:nvPr/>
        </p:nvSpPr>
        <p:spPr>
          <a:xfrm>
            <a:off x="368171" y="5267325"/>
            <a:ext cx="2276474" cy="1015663"/>
          </a:xfrm>
          <a:prstGeom prst="rect">
            <a:avLst/>
          </a:prstGeom>
          <a:noFill/>
        </p:spPr>
        <p:txBody>
          <a:bodyPr wrap="square" rtlCol="0">
            <a:spAutoFit/>
          </a:bodyPr>
          <a:lstStyle/>
          <a:p>
            <a:r>
              <a:rPr lang="fr-FR" sz="1200" dirty="0">
                <a:latin typeface="Segoe Print" panose="02000600000000000000" pitchFamily="2" charset="0"/>
              </a:rPr>
              <a:t>6. Beurrez les moules à madeleines et versez la préparation dedans (mais pas jusqu'en haut, les madeleines vont gonfler !). </a:t>
            </a:r>
            <a:endParaRPr lang="en-GB" sz="1200" dirty="0">
              <a:latin typeface="Segoe Print" panose="02000600000000000000" pitchFamily="2" charset="0"/>
            </a:endParaRPr>
          </a:p>
        </p:txBody>
      </p:sp>
      <p:sp>
        <p:nvSpPr>
          <p:cNvPr id="23" name="TextBox 22"/>
          <p:cNvSpPr txBox="1"/>
          <p:nvPr/>
        </p:nvSpPr>
        <p:spPr>
          <a:xfrm>
            <a:off x="368171" y="6400800"/>
            <a:ext cx="2276474" cy="1384995"/>
          </a:xfrm>
          <a:prstGeom prst="rect">
            <a:avLst/>
          </a:prstGeom>
          <a:noFill/>
        </p:spPr>
        <p:txBody>
          <a:bodyPr wrap="square" rtlCol="0">
            <a:spAutoFit/>
          </a:bodyPr>
          <a:lstStyle/>
          <a:p>
            <a:r>
              <a:rPr lang="fr-FR" sz="1200" dirty="0">
                <a:latin typeface="Segoe Print" panose="02000600000000000000" pitchFamily="2" charset="0"/>
              </a:rPr>
              <a:t>7. Enfournez à 240°C, et baissez au bout de 5 min à 200°C ; laissez encore 10 min. Surveillez bien la cuisson ! Démoulez dès la sortie du four. </a:t>
            </a:r>
          </a:p>
          <a:p>
            <a:endParaRPr lang="en-GB" sz="1200" dirty="0">
              <a:latin typeface="Segoe Print" panose="02000600000000000000" pitchFamily="2" charset="0"/>
            </a:endParaRPr>
          </a:p>
        </p:txBody>
      </p:sp>
      <p:sp>
        <p:nvSpPr>
          <p:cNvPr id="25" name="TextBox 24"/>
          <p:cNvSpPr txBox="1"/>
          <p:nvPr/>
        </p:nvSpPr>
        <p:spPr>
          <a:xfrm>
            <a:off x="4267201" y="4419600"/>
            <a:ext cx="2224086" cy="646331"/>
          </a:xfrm>
          <a:prstGeom prst="rect">
            <a:avLst/>
          </a:prstGeom>
          <a:noFill/>
        </p:spPr>
        <p:txBody>
          <a:bodyPr wrap="square" rtlCol="0">
            <a:spAutoFit/>
          </a:bodyPr>
          <a:lstStyle/>
          <a:p>
            <a:r>
              <a:rPr lang="fr-FR" sz="1200" dirty="0">
                <a:latin typeface="Segoe Print" panose="02000600000000000000" pitchFamily="2" charset="0"/>
              </a:rPr>
              <a:t>5. </a:t>
            </a:r>
            <a:r>
              <a:rPr lang="en-GB" sz="1200" dirty="0">
                <a:latin typeface="Segoe Print" panose="02000600000000000000" pitchFamily="2" charset="0"/>
              </a:rPr>
              <a:t>Add the butter and the rest of the milk; let it stand for 15min.</a:t>
            </a:r>
          </a:p>
        </p:txBody>
      </p:sp>
      <p:sp>
        <p:nvSpPr>
          <p:cNvPr id="26" name="TextBox 25"/>
          <p:cNvSpPr txBox="1"/>
          <p:nvPr/>
        </p:nvSpPr>
        <p:spPr>
          <a:xfrm>
            <a:off x="4267200" y="5257800"/>
            <a:ext cx="2276474" cy="1015663"/>
          </a:xfrm>
          <a:prstGeom prst="rect">
            <a:avLst/>
          </a:prstGeom>
          <a:noFill/>
        </p:spPr>
        <p:txBody>
          <a:bodyPr wrap="square" rtlCol="0">
            <a:spAutoFit/>
          </a:bodyPr>
          <a:lstStyle/>
          <a:p>
            <a:r>
              <a:rPr lang="fr-FR" sz="1200" dirty="0">
                <a:latin typeface="Segoe Print" panose="02000600000000000000" pitchFamily="2" charset="0"/>
              </a:rPr>
              <a:t>6. </a:t>
            </a:r>
            <a:r>
              <a:rPr lang="en-GB" sz="1200" dirty="0">
                <a:latin typeface="Segoe Print" panose="02000600000000000000" pitchFamily="2" charset="0"/>
              </a:rPr>
              <a:t>Butter the madeleine moulds and pour the cake mixture inside them (but not right to the top, the madeleines will rise!).</a:t>
            </a:r>
          </a:p>
        </p:txBody>
      </p:sp>
      <p:sp>
        <p:nvSpPr>
          <p:cNvPr id="27" name="TextBox 26"/>
          <p:cNvSpPr txBox="1"/>
          <p:nvPr/>
        </p:nvSpPr>
        <p:spPr>
          <a:xfrm>
            <a:off x="4248150" y="6400800"/>
            <a:ext cx="2276474" cy="1569660"/>
          </a:xfrm>
          <a:prstGeom prst="rect">
            <a:avLst/>
          </a:prstGeom>
          <a:noFill/>
        </p:spPr>
        <p:txBody>
          <a:bodyPr wrap="square" rtlCol="0">
            <a:spAutoFit/>
          </a:bodyPr>
          <a:lstStyle/>
          <a:p>
            <a:r>
              <a:rPr lang="fr-FR" sz="1200" dirty="0">
                <a:latin typeface="Segoe Print" panose="02000600000000000000" pitchFamily="2" charset="0"/>
              </a:rPr>
              <a:t>7. </a:t>
            </a:r>
            <a:r>
              <a:rPr lang="en-GB" sz="1200" dirty="0">
                <a:latin typeface="Segoe Print" panose="02000600000000000000" pitchFamily="2" charset="0"/>
              </a:rPr>
              <a:t>Bake at 240°C, and lower after 5 min to 200°C; leave another 10 min. Keep an eye on how they are cooking! Remove from the mould as soon as they come out of </a:t>
            </a:r>
          </a:p>
          <a:p>
            <a:r>
              <a:rPr lang="en-GB" sz="1200" dirty="0">
                <a:latin typeface="Segoe Print" panose="02000600000000000000" pitchFamily="2" charset="0"/>
              </a:rPr>
              <a:t>the oven.</a:t>
            </a:r>
          </a:p>
        </p:txBody>
      </p:sp>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87512" y="1532448"/>
            <a:ext cx="6858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86100" y="2302756"/>
            <a:ext cx="6858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87512" y="3041598"/>
            <a:ext cx="684387" cy="684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87512" y="3775249"/>
            <a:ext cx="684387" cy="684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87512" y="4486275"/>
            <a:ext cx="684388" cy="684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16406" y="5257801"/>
            <a:ext cx="1025188" cy="1025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0" name="Picture 8"/>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16406" y="6483697"/>
            <a:ext cx="1025188" cy="1025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1" name="Picture 9"/>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64552" y="7618232"/>
            <a:ext cx="1131719" cy="1131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0740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457200"/>
            <a:ext cx="6096000" cy="1015663"/>
          </a:xfrm>
          <a:prstGeom prst="rect">
            <a:avLst/>
          </a:prstGeom>
          <a:noFill/>
        </p:spPr>
        <p:txBody>
          <a:bodyPr wrap="square" rtlCol="0">
            <a:spAutoFit/>
          </a:bodyPr>
          <a:lstStyle/>
          <a:p>
            <a:pPr algn="ctr"/>
            <a:r>
              <a:rPr lang="en-GB" sz="2000" b="1" dirty="0">
                <a:latin typeface="Segoe Print" panose="02000600000000000000" pitchFamily="2" charset="0"/>
              </a:rPr>
              <a:t>Tartes aux pommes</a:t>
            </a:r>
          </a:p>
          <a:p>
            <a:pPr algn="ctr"/>
            <a:r>
              <a:rPr lang="en-GB" sz="1000" b="1" dirty="0">
                <a:latin typeface="Segoe Print" panose="02000600000000000000" pitchFamily="2" charset="0"/>
              </a:rPr>
              <a:t>Apple Tart</a:t>
            </a:r>
          </a:p>
          <a:p>
            <a:pPr algn="ctr"/>
            <a:endParaRPr lang="en-GB" sz="1000" b="1" dirty="0">
              <a:latin typeface="Segoe Print" panose="02000600000000000000" pitchFamily="2" charset="0"/>
            </a:endParaRPr>
          </a:p>
          <a:p>
            <a:pPr algn="ctr"/>
            <a:r>
              <a:rPr lang="en-GB" sz="1000" b="1" dirty="0">
                <a:latin typeface="Segoe Print" panose="02000600000000000000" pitchFamily="2" charset="0"/>
              </a:rPr>
              <a:t>French apple tarts are a speciality from the Normandy region in the north west of France.</a:t>
            </a:r>
          </a:p>
          <a:p>
            <a:pPr algn="ctr"/>
            <a:endParaRPr lang="en-GB" sz="1000" b="1" dirty="0">
              <a:latin typeface="Segoe Print" panose="02000600000000000000" pitchFamily="2" charset="0"/>
            </a:endParaRPr>
          </a:p>
        </p:txBody>
      </p:sp>
      <p:sp>
        <p:nvSpPr>
          <p:cNvPr id="3" name="TextBox 2"/>
          <p:cNvSpPr txBox="1"/>
          <p:nvPr/>
        </p:nvSpPr>
        <p:spPr>
          <a:xfrm>
            <a:off x="409574" y="5320347"/>
            <a:ext cx="2895601" cy="3400931"/>
          </a:xfrm>
          <a:prstGeom prst="rect">
            <a:avLst/>
          </a:prstGeom>
          <a:noFill/>
        </p:spPr>
        <p:txBody>
          <a:bodyPr wrap="square" rtlCol="0">
            <a:spAutoFit/>
          </a:bodyPr>
          <a:lstStyle/>
          <a:p>
            <a:pPr algn="ctr"/>
            <a:r>
              <a:rPr lang="fr-FR" dirty="0">
                <a:latin typeface="Segoe Print" panose="02000600000000000000" pitchFamily="2" charset="0"/>
              </a:rPr>
              <a:t>Ingrédients</a:t>
            </a:r>
          </a:p>
          <a:p>
            <a:pPr algn="ctr"/>
            <a:endParaRPr lang="fr-FR" sz="2000" dirty="0">
              <a:latin typeface="Segoe Print" panose="02000600000000000000" pitchFamily="2" charset="0"/>
            </a:endParaRPr>
          </a:p>
          <a:p>
            <a:pPr algn="ctr"/>
            <a:r>
              <a:rPr lang="fr-FR" dirty="0">
                <a:latin typeface="Segoe Print" panose="02000600000000000000" pitchFamily="2" charset="0"/>
              </a:rPr>
              <a:t>Pâte feuilletée</a:t>
            </a:r>
          </a:p>
          <a:p>
            <a:pPr algn="ctr"/>
            <a:endParaRPr lang="fr-FR" sz="2000" dirty="0">
              <a:latin typeface="Segoe Print" panose="02000600000000000000" pitchFamily="2" charset="0"/>
            </a:endParaRPr>
          </a:p>
          <a:p>
            <a:pPr algn="ctr"/>
            <a:r>
              <a:rPr lang="fr-FR" dirty="0">
                <a:latin typeface="Segoe Print" panose="02000600000000000000" pitchFamily="2" charset="0"/>
              </a:rPr>
              <a:t>90 g de sucre</a:t>
            </a:r>
          </a:p>
          <a:p>
            <a:pPr algn="ctr"/>
            <a:endParaRPr lang="fr-FR" sz="2400" dirty="0">
              <a:latin typeface="Segoe Print" panose="02000600000000000000" pitchFamily="2" charset="0"/>
            </a:endParaRPr>
          </a:p>
          <a:p>
            <a:pPr algn="ctr"/>
            <a:r>
              <a:rPr lang="fr-FR" dirty="0">
                <a:latin typeface="Segoe Print" panose="02000600000000000000" pitchFamily="2" charset="0"/>
              </a:rPr>
              <a:t>2 œufs</a:t>
            </a:r>
          </a:p>
          <a:p>
            <a:pPr algn="ctr"/>
            <a:r>
              <a:rPr lang="fr-FR" sz="2000" dirty="0">
                <a:latin typeface="Segoe Print" panose="02000600000000000000" pitchFamily="2" charset="0"/>
              </a:rPr>
              <a:t> </a:t>
            </a:r>
          </a:p>
          <a:p>
            <a:pPr algn="ctr"/>
            <a:r>
              <a:rPr lang="fr-FR" dirty="0">
                <a:latin typeface="Segoe Print" panose="02000600000000000000" pitchFamily="2" charset="0"/>
              </a:rPr>
              <a:t>60 g de beurre</a:t>
            </a:r>
          </a:p>
          <a:p>
            <a:pPr algn="ctr"/>
            <a:endParaRPr lang="fr-FR" sz="2500" dirty="0">
              <a:latin typeface="Segoe Print" panose="02000600000000000000" pitchFamily="2" charset="0"/>
            </a:endParaRPr>
          </a:p>
          <a:p>
            <a:pPr algn="ctr"/>
            <a:r>
              <a:rPr lang="fr-FR" dirty="0">
                <a:latin typeface="Segoe Print" panose="02000600000000000000" pitchFamily="2" charset="0"/>
              </a:rPr>
              <a:t>5 pommes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6031" y="4724400"/>
            <a:ext cx="722685" cy="49765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2006" y="4715907"/>
            <a:ext cx="714286" cy="506150"/>
          </a:xfrm>
          <a:prstGeom prst="rect">
            <a:avLst/>
          </a:prstGeom>
        </p:spPr>
      </p:pic>
      <p:sp>
        <p:nvSpPr>
          <p:cNvPr id="9" name="TextBox 8"/>
          <p:cNvSpPr txBox="1"/>
          <p:nvPr/>
        </p:nvSpPr>
        <p:spPr>
          <a:xfrm>
            <a:off x="938864" y="4257181"/>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a French apple tart!</a:t>
            </a:r>
          </a:p>
        </p:txBody>
      </p:sp>
      <p:pic>
        <p:nvPicPr>
          <p:cNvPr id="1034" name="Picture 10" descr="Bitmoji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46010" y="4196231"/>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218" name="Picture 2">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3384" y="1507085"/>
            <a:ext cx="3039616" cy="2276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5714999"/>
            <a:ext cx="723900" cy="303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3809999" y="5315712"/>
            <a:ext cx="2895601" cy="3400931"/>
          </a:xfrm>
          <a:prstGeom prst="rect">
            <a:avLst/>
          </a:prstGeom>
          <a:noFill/>
        </p:spPr>
        <p:txBody>
          <a:bodyPr wrap="square" rtlCol="0">
            <a:spAutoFit/>
          </a:bodyPr>
          <a:lstStyle/>
          <a:p>
            <a:pPr algn="ctr"/>
            <a:r>
              <a:rPr lang="en-GB" dirty="0">
                <a:latin typeface="Segoe Print" panose="02000600000000000000" pitchFamily="2" charset="0"/>
              </a:rPr>
              <a:t>Ingredients</a:t>
            </a:r>
          </a:p>
          <a:p>
            <a:pPr algn="ctr"/>
            <a:endParaRPr lang="en-GB" sz="2000" dirty="0">
              <a:latin typeface="Segoe Print" panose="02000600000000000000" pitchFamily="2" charset="0"/>
            </a:endParaRPr>
          </a:p>
          <a:p>
            <a:pPr algn="ctr"/>
            <a:r>
              <a:rPr lang="en-GB" dirty="0">
                <a:latin typeface="Segoe Print" panose="02000600000000000000" pitchFamily="2" charset="0"/>
              </a:rPr>
              <a:t>Puff pastry</a:t>
            </a:r>
          </a:p>
          <a:p>
            <a:pPr algn="ctr"/>
            <a:endParaRPr lang="en-GB" sz="2000" dirty="0">
              <a:latin typeface="Segoe Print" panose="02000600000000000000" pitchFamily="2" charset="0"/>
            </a:endParaRPr>
          </a:p>
          <a:p>
            <a:pPr algn="ctr"/>
            <a:r>
              <a:rPr lang="en-GB" dirty="0">
                <a:latin typeface="Segoe Print" panose="02000600000000000000" pitchFamily="2" charset="0"/>
              </a:rPr>
              <a:t>90g of sugar</a:t>
            </a:r>
          </a:p>
          <a:p>
            <a:pPr algn="ctr"/>
            <a:endParaRPr lang="en-GB" sz="2400" dirty="0">
              <a:latin typeface="Segoe Print" panose="02000600000000000000" pitchFamily="2" charset="0"/>
            </a:endParaRPr>
          </a:p>
          <a:p>
            <a:pPr algn="ctr"/>
            <a:r>
              <a:rPr lang="en-GB" dirty="0">
                <a:latin typeface="Segoe Print" panose="02000600000000000000" pitchFamily="2" charset="0"/>
              </a:rPr>
              <a:t>2 eggs</a:t>
            </a:r>
          </a:p>
          <a:p>
            <a:pPr algn="ctr"/>
            <a:r>
              <a:rPr lang="en-GB" sz="2000" dirty="0">
                <a:latin typeface="Segoe Print" panose="02000600000000000000" pitchFamily="2" charset="0"/>
              </a:rPr>
              <a:t> </a:t>
            </a:r>
          </a:p>
          <a:p>
            <a:pPr algn="ctr"/>
            <a:r>
              <a:rPr lang="en-GB" dirty="0">
                <a:latin typeface="Segoe Print" panose="02000600000000000000" pitchFamily="2" charset="0"/>
              </a:rPr>
              <a:t>60g of butter</a:t>
            </a:r>
          </a:p>
          <a:p>
            <a:pPr algn="ctr"/>
            <a:endParaRPr lang="en-GB" sz="2500" dirty="0">
              <a:latin typeface="Segoe Print" panose="02000600000000000000" pitchFamily="2" charset="0"/>
            </a:endParaRPr>
          </a:p>
          <a:p>
            <a:pPr algn="ctr"/>
            <a:r>
              <a:rPr lang="en-GB" dirty="0">
                <a:latin typeface="Segoe Print" panose="02000600000000000000" pitchFamily="2" charset="0"/>
              </a:rPr>
              <a:t>5 apples </a:t>
            </a:r>
          </a:p>
        </p:txBody>
      </p:sp>
    </p:spTree>
    <p:extLst>
      <p:ext uri="{BB962C8B-B14F-4D97-AF65-F5344CB8AC3E}">
        <p14:creationId xmlns:p14="http://schemas.microsoft.com/office/powerpoint/2010/main" val="2522539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71475" y="1721672"/>
            <a:ext cx="2362200" cy="2062103"/>
          </a:xfrm>
          <a:prstGeom prst="rect">
            <a:avLst/>
          </a:prstGeom>
          <a:noFill/>
        </p:spPr>
        <p:txBody>
          <a:bodyPr wrap="square" rtlCol="0">
            <a:spAutoFit/>
          </a:bodyPr>
          <a:lstStyle/>
          <a:p>
            <a:r>
              <a:rPr lang="fr-FR" sz="1600" dirty="0">
                <a:latin typeface="Segoe Print" panose="02000600000000000000" pitchFamily="2" charset="0"/>
              </a:rPr>
              <a:t>1. Mettez la pâte feuilletée dans un plat à tarte, la piquer avec une fourchette, </a:t>
            </a:r>
          </a:p>
          <a:p>
            <a:r>
              <a:rPr lang="fr-FR" sz="1600" dirty="0">
                <a:latin typeface="Segoe Print" panose="02000600000000000000" pitchFamily="2" charset="0"/>
              </a:rPr>
              <a:t>garnissez avec les pommes coupées </a:t>
            </a:r>
          </a:p>
          <a:p>
            <a:r>
              <a:rPr lang="fr-FR" sz="1600" dirty="0">
                <a:latin typeface="Segoe Print" panose="02000600000000000000" pitchFamily="2" charset="0"/>
              </a:rPr>
              <a:t>en morceaux. </a:t>
            </a:r>
            <a:endParaRPr lang="en-GB" sz="1600" dirty="0">
              <a:latin typeface="Segoe Print" panose="02000600000000000000" pitchFamily="2" charset="0"/>
            </a:endParaRPr>
          </a:p>
        </p:txBody>
      </p:sp>
      <p:sp>
        <p:nvSpPr>
          <p:cNvPr id="7" name="TextBox 6"/>
          <p:cNvSpPr txBox="1"/>
          <p:nvPr/>
        </p:nvSpPr>
        <p:spPr>
          <a:xfrm>
            <a:off x="342900" y="4147139"/>
            <a:ext cx="2168050" cy="1323439"/>
          </a:xfrm>
          <a:prstGeom prst="rect">
            <a:avLst/>
          </a:prstGeom>
          <a:noFill/>
        </p:spPr>
        <p:txBody>
          <a:bodyPr wrap="square" rtlCol="0">
            <a:spAutoFit/>
          </a:bodyPr>
          <a:lstStyle/>
          <a:p>
            <a:r>
              <a:rPr lang="fr-FR" sz="1600" dirty="0">
                <a:latin typeface="Segoe Print" panose="02000600000000000000" pitchFamily="2" charset="0"/>
              </a:rPr>
              <a:t>2. Mélangez 90 g sucre, les deux œufs, le beurre fondu et versez sur la tarte. </a:t>
            </a:r>
            <a:endParaRPr lang="en-GB" sz="1600" dirty="0">
              <a:latin typeface="Segoe Print" panose="02000600000000000000" pitchFamily="2" charset="0"/>
            </a:endParaRPr>
          </a:p>
        </p:txBody>
      </p:sp>
      <p:sp>
        <p:nvSpPr>
          <p:cNvPr id="8" name="TextBox 7"/>
          <p:cNvSpPr txBox="1"/>
          <p:nvPr/>
        </p:nvSpPr>
        <p:spPr>
          <a:xfrm>
            <a:off x="361950" y="6172198"/>
            <a:ext cx="2276474" cy="830997"/>
          </a:xfrm>
          <a:prstGeom prst="rect">
            <a:avLst/>
          </a:prstGeom>
          <a:noFill/>
        </p:spPr>
        <p:txBody>
          <a:bodyPr wrap="square" rtlCol="0">
            <a:spAutoFit/>
          </a:bodyPr>
          <a:lstStyle/>
          <a:p>
            <a:r>
              <a:rPr lang="fr-FR" sz="1600" dirty="0">
                <a:latin typeface="Segoe Print" panose="02000600000000000000" pitchFamily="2" charset="0"/>
              </a:rPr>
              <a:t>3. Enfournez à 200°C pendant 35 minutes environ. </a:t>
            </a:r>
            <a:endParaRPr lang="en-GB" sz="1600" dirty="0">
              <a:latin typeface="Segoe Print" panose="02000600000000000000" pitchFamily="2" charset="0"/>
            </a:endParaRPr>
          </a:p>
        </p:txBody>
      </p:sp>
      <p:sp>
        <p:nvSpPr>
          <p:cNvPr id="10" name="TextBox 9"/>
          <p:cNvSpPr txBox="1"/>
          <p:nvPr/>
        </p:nvSpPr>
        <p:spPr>
          <a:xfrm>
            <a:off x="381000" y="457200"/>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1039663"/>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8792" y="987864"/>
            <a:ext cx="688516" cy="487889"/>
          </a:xfrm>
          <a:prstGeom prst="rect">
            <a:avLst/>
          </a:prstGeom>
        </p:spPr>
      </p:pic>
      <p:sp>
        <p:nvSpPr>
          <p:cNvPr id="31" name="TextBox 30"/>
          <p:cNvSpPr txBox="1"/>
          <p:nvPr/>
        </p:nvSpPr>
        <p:spPr>
          <a:xfrm>
            <a:off x="4154012" y="1721672"/>
            <a:ext cx="2362200" cy="1569660"/>
          </a:xfrm>
          <a:prstGeom prst="rect">
            <a:avLst/>
          </a:prstGeom>
          <a:noFill/>
        </p:spPr>
        <p:txBody>
          <a:bodyPr wrap="square" rtlCol="0">
            <a:spAutoFit/>
          </a:bodyPr>
          <a:lstStyle/>
          <a:p>
            <a:r>
              <a:rPr lang="fr-FR" sz="1600" dirty="0">
                <a:latin typeface="Segoe Print" panose="02000600000000000000" pitchFamily="2" charset="0"/>
              </a:rPr>
              <a:t>1. </a:t>
            </a:r>
            <a:r>
              <a:rPr lang="en-GB" sz="1600" dirty="0">
                <a:latin typeface="Segoe Print" panose="02000600000000000000" pitchFamily="2" charset="0"/>
              </a:rPr>
              <a:t>Put the puff pastry into a pie dish, prick it with a fork, garnish with the apples cut into pieces.</a:t>
            </a:r>
          </a:p>
        </p:txBody>
      </p:sp>
      <p:sp>
        <p:nvSpPr>
          <p:cNvPr id="32" name="TextBox 31"/>
          <p:cNvSpPr txBox="1"/>
          <p:nvPr/>
        </p:nvSpPr>
        <p:spPr>
          <a:xfrm>
            <a:off x="4191001" y="3998341"/>
            <a:ext cx="2285999" cy="1323439"/>
          </a:xfrm>
          <a:prstGeom prst="rect">
            <a:avLst/>
          </a:prstGeom>
          <a:noFill/>
        </p:spPr>
        <p:txBody>
          <a:bodyPr wrap="square" rtlCol="0">
            <a:spAutoFit/>
          </a:bodyPr>
          <a:lstStyle/>
          <a:p>
            <a:r>
              <a:rPr lang="fr-FR" sz="1600" dirty="0">
                <a:latin typeface="Segoe Print" panose="02000600000000000000" pitchFamily="2" charset="0"/>
              </a:rPr>
              <a:t>2. </a:t>
            </a:r>
            <a:r>
              <a:rPr lang="en-GB" sz="1600" dirty="0">
                <a:latin typeface="Segoe Print" panose="02000600000000000000" pitchFamily="2" charset="0"/>
              </a:rPr>
              <a:t>Mix together 90g of sugar, two eggs, the melted butter and pour over the tart.</a:t>
            </a:r>
          </a:p>
        </p:txBody>
      </p:sp>
      <p:sp>
        <p:nvSpPr>
          <p:cNvPr id="33" name="TextBox 32"/>
          <p:cNvSpPr txBox="1"/>
          <p:nvPr/>
        </p:nvSpPr>
        <p:spPr>
          <a:xfrm>
            <a:off x="4196875" y="6178134"/>
            <a:ext cx="2276474" cy="830997"/>
          </a:xfrm>
          <a:prstGeom prst="rect">
            <a:avLst/>
          </a:prstGeom>
          <a:noFill/>
        </p:spPr>
        <p:txBody>
          <a:bodyPr wrap="square" rtlCol="0">
            <a:spAutoFit/>
          </a:bodyPr>
          <a:lstStyle/>
          <a:p>
            <a:r>
              <a:rPr lang="fr-FR" sz="1600" dirty="0">
                <a:latin typeface="Segoe Print" panose="02000600000000000000" pitchFamily="2" charset="0"/>
              </a:rPr>
              <a:t>3. </a:t>
            </a:r>
            <a:r>
              <a:rPr lang="en-GB" sz="1600" dirty="0">
                <a:latin typeface="Segoe Print" panose="02000600000000000000" pitchFamily="2" charset="0"/>
              </a:rPr>
              <a:t>Bake at 200°C for about 35 minutes.</a:t>
            </a:r>
          </a:p>
        </p:txBody>
      </p:sp>
      <p:pic>
        <p:nvPicPr>
          <p:cNvPr id="1024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1425" y="1748283"/>
            <a:ext cx="1543049" cy="1543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30000" y="3774057"/>
            <a:ext cx="1547723" cy="1547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58575" y="5562600"/>
            <a:ext cx="1547723" cy="1547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33241" y="7244924"/>
            <a:ext cx="1998389" cy="149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3059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descr="Mousse au chocolat png 3 » PNG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51" y="1371600"/>
            <a:ext cx="3267098" cy="272258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561201"/>
            <a:ext cx="6096000" cy="1261884"/>
          </a:xfrm>
          <a:prstGeom prst="rect">
            <a:avLst/>
          </a:prstGeom>
          <a:noFill/>
        </p:spPr>
        <p:txBody>
          <a:bodyPr wrap="square" rtlCol="0">
            <a:spAutoFit/>
          </a:bodyPr>
          <a:lstStyle/>
          <a:p>
            <a:pPr algn="ctr"/>
            <a:r>
              <a:rPr lang="fr-FR" sz="2000" b="1" dirty="0">
                <a:latin typeface="Segoe Print" panose="02000600000000000000" pitchFamily="2" charset="0"/>
              </a:rPr>
              <a:t>Mousse au chocolat</a:t>
            </a:r>
          </a:p>
          <a:p>
            <a:pPr algn="ctr"/>
            <a:r>
              <a:rPr lang="en-GB" sz="1000" b="1" dirty="0">
                <a:latin typeface="Segoe Print" panose="02000600000000000000" pitchFamily="2" charset="0"/>
              </a:rPr>
              <a:t>Chocolate mousse</a:t>
            </a:r>
          </a:p>
          <a:p>
            <a:pPr algn="ctr"/>
            <a:endParaRPr lang="en-GB" sz="1000" b="1" dirty="0">
              <a:latin typeface="Segoe Print" panose="02000600000000000000" pitchFamily="2" charset="0"/>
            </a:endParaRPr>
          </a:p>
          <a:p>
            <a:pPr algn="ctr"/>
            <a:endParaRPr lang="en-GB" sz="800" b="1" dirty="0">
              <a:latin typeface="Segoe Print" panose="02000600000000000000" pitchFamily="2" charset="0"/>
            </a:endParaRPr>
          </a:p>
          <a:p>
            <a:pPr algn="ctr"/>
            <a:r>
              <a:rPr lang="en-GB" sz="1600" b="1" dirty="0">
                <a:latin typeface="Segoe Print" panose="02000600000000000000" pitchFamily="2" charset="0"/>
              </a:rPr>
              <a:t>Chocolate mousse is a classic French dessert!</a:t>
            </a:r>
          </a:p>
          <a:p>
            <a:pPr algn="ctr"/>
            <a:endParaRPr lang="en-GB" sz="1000" b="1" dirty="0">
              <a:latin typeface="Segoe Print" panose="02000600000000000000" pitchFamily="2" charset="0"/>
            </a:endParaRPr>
          </a:p>
        </p:txBody>
      </p:sp>
      <p:sp>
        <p:nvSpPr>
          <p:cNvPr id="3" name="TextBox 2"/>
          <p:cNvSpPr txBox="1"/>
          <p:nvPr/>
        </p:nvSpPr>
        <p:spPr>
          <a:xfrm>
            <a:off x="381000" y="5191363"/>
            <a:ext cx="2324100" cy="3477875"/>
          </a:xfrm>
          <a:prstGeom prst="rect">
            <a:avLst/>
          </a:prstGeom>
          <a:noFill/>
        </p:spPr>
        <p:txBody>
          <a:bodyPr wrap="square" rtlCol="0">
            <a:spAutoFit/>
          </a:bodyPr>
          <a:lstStyle/>
          <a:p>
            <a:pPr algn="ctr"/>
            <a:endParaRPr lang="fr-FR" dirty="0">
              <a:latin typeface="Segoe Print" panose="02000600000000000000" pitchFamily="2" charset="0"/>
            </a:endParaRPr>
          </a:p>
          <a:p>
            <a:pPr algn="ctr"/>
            <a:r>
              <a:rPr lang="fr-FR" dirty="0">
                <a:latin typeface="Segoe Print" panose="02000600000000000000" pitchFamily="2" charset="0"/>
              </a:rPr>
              <a:t>Ingrédients</a:t>
            </a:r>
          </a:p>
          <a:p>
            <a:pPr algn="ctr"/>
            <a:endParaRPr lang="fr-FR" sz="2000" dirty="0">
              <a:latin typeface="Segoe Print" panose="02000600000000000000" pitchFamily="2" charset="0"/>
            </a:endParaRPr>
          </a:p>
          <a:p>
            <a:pPr algn="ctr"/>
            <a:r>
              <a:rPr lang="fr-FR" dirty="0">
                <a:latin typeface="Segoe Print" panose="02000600000000000000" pitchFamily="2" charset="0"/>
              </a:rPr>
              <a:t>3 œufs</a:t>
            </a:r>
          </a:p>
          <a:p>
            <a:pPr algn="ctr"/>
            <a:endParaRPr lang="fr-FR" sz="2000" dirty="0">
              <a:latin typeface="Segoe Print" panose="02000600000000000000" pitchFamily="2" charset="0"/>
            </a:endParaRPr>
          </a:p>
          <a:p>
            <a:pPr algn="ctr"/>
            <a:endParaRPr lang="fr-FR" sz="2200" dirty="0">
              <a:latin typeface="Segoe Print" panose="02000600000000000000" pitchFamily="2" charset="0"/>
            </a:endParaRPr>
          </a:p>
          <a:p>
            <a:pPr algn="ctr"/>
            <a:r>
              <a:rPr lang="fr-FR" dirty="0">
                <a:latin typeface="Segoe Print" panose="02000600000000000000" pitchFamily="2" charset="0"/>
              </a:rPr>
              <a:t>100 g de chocolat </a:t>
            </a:r>
          </a:p>
          <a:p>
            <a:pPr algn="ctr"/>
            <a:r>
              <a:rPr lang="fr-FR" dirty="0">
                <a:latin typeface="Segoe Print" panose="02000600000000000000" pitchFamily="2" charset="0"/>
              </a:rPr>
              <a:t>(noir ou au lait)</a:t>
            </a:r>
          </a:p>
          <a:p>
            <a:pPr algn="ctr"/>
            <a:endParaRPr lang="fr-FR" sz="2200" dirty="0">
              <a:latin typeface="Segoe Print" panose="02000600000000000000" pitchFamily="2" charset="0"/>
            </a:endParaRPr>
          </a:p>
          <a:p>
            <a:pPr algn="ctr"/>
            <a:endParaRPr lang="fr-FR" sz="1000" dirty="0">
              <a:latin typeface="Segoe Print" panose="02000600000000000000" pitchFamily="2" charset="0"/>
            </a:endParaRPr>
          </a:p>
          <a:p>
            <a:pPr algn="ctr"/>
            <a:r>
              <a:rPr lang="fr-FR" dirty="0">
                <a:latin typeface="Segoe Print" panose="02000600000000000000" pitchFamily="2" charset="0"/>
              </a:rPr>
              <a:t>1 sachet de </a:t>
            </a:r>
          </a:p>
          <a:p>
            <a:pPr algn="ctr"/>
            <a:r>
              <a:rPr lang="fr-FR" dirty="0">
                <a:latin typeface="Segoe Print" panose="02000600000000000000" pitchFamily="2" charset="0"/>
              </a:rPr>
              <a:t>sucre vanillé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2207" y="4829413"/>
            <a:ext cx="722685" cy="49765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81607" y="4844185"/>
            <a:ext cx="714286" cy="506150"/>
          </a:xfrm>
          <a:prstGeom prst="rect">
            <a:avLst/>
          </a:prstGeom>
        </p:spPr>
      </p:pic>
      <p:sp>
        <p:nvSpPr>
          <p:cNvPr id="9" name="TextBox 8"/>
          <p:cNvSpPr txBox="1"/>
          <p:nvPr/>
        </p:nvSpPr>
        <p:spPr>
          <a:xfrm>
            <a:off x="938864" y="4257181"/>
            <a:ext cx="4986293"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a chocolate mousse!</a:t>
            </a:r>
          </a:p>
        </p:txBody>
      </p:sp>
      <p:pic>
        <p:nvPicPr>
          <p:cNvPr id="1034" name="Picture 10" descr="Bitmoji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1146010" y="4196231"/>
            <a:ext cx="4572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26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9877" y="5867400"/>
            <a:ext cx="1062038" cy="2850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4071915" y="5191363"/>
            <a:ext cx="2324100" cy="3477875"/>
          </a:xfrm>
          <a:prstGeom prst="rect">
            <a:avLst/>
          </a:prstGeom>
          <a:noFill/>
        </p:spPr>
        <p:txBody>
          <a:bodyPr wrap="square" rtlCol="0">
            <a:spAutoFit/>
          </a:bodyPr>
          <a:lstStyle/>
          <a:p>
            <a:pPr algn="ctr"/>
            <a:endParaRPr lang="fr-FR" dirty="0">
              <a:latin typeface="Segoe Print" panose="02000600000000000000" pitchFamily="2" charset="0"/>
            </a:endParaRPr>
          </a:p>
          <a:p>
            <a:pPr algn="ctr"/>
            <a:r>
              <a:rPr lang="en-GB" dirty="0">
                <a:latin typeface="Segoe Print" panose="02000600000000000000" pitchFamily="2" charset="0"/>
              </a:rPr>
              <a:t>Ingredients</a:t>
            </a:r>
          </a:p>
          <a:p>
            <a:pPr algn="ctr"/>
            <a:endParaRPr lang="en-GB" sz="2000" dirty="0">
              <a:latin typeface="Segoe Print" panose="02000600000000000000" pitchFamily="2" charset="0"/>
            </a:endParaRPr>
          </a:p>
          <a:p>
            <a:pPr algn="ctr"/>
            <a:r>
              <a:rPr lang="en-GB" dirty="0">
                <a:latin typeface="Segoe Print" panose="02000600000000000000" pitchFamily="2" charset="0"/>
              </a:rPr>
              <a:t>3 eggs</a:t>
            </a:r>
          </a:p>
          <a:p>
            <a:pPr algn="ctr"/>
            <a:endParaRPr lang="en-GB" sz="2000" dirty="0">
              <a:latin typeface="Segoe Print" panose="02000600000000000000" pitchFamily="2" charset="0"/>
            </a:endParaRPr>
          </a:p>
          <a:p>
            <a:pPr algn="ctr"/>
            <a:endParaRPr lang="en-GB" sz="2200" dirty="0">
              <a:latin typeface="Segoe Print" panose="02000600000000000000" pitchFamily="2" charset="0"/>
            </a:endParaRPr>
          </a:p>
          <a:p>
            <a:pPr algn="ctr"/>
            <a:r>
              <a:rPr lang="en-GB" dirty="0">
                <a:latin typeface="Segoe Print" panose="02000600000000000000" pitchFamily="2" charset="0"/>
              </a:rPr>
              <a:t>100g of chocolate</a:t>
            </a:r>
          </a:p>
          <a:p>
            <a:pPr algn="ctr"/>
            <a:r>
              <a:rPr lang="en-GB" dirty="0">
                <a:latin typeface="Segoe Print" panose="02000600000000000000" pitchFamily="2" charset="0"/>
              </a:rPr>
              <a:t>(dark or milk)</a:t>
            </a:r>
          </a:p>
          <a:p>
            <a:pPr algn="ctr"/>
            <a:endParaRPr lang="en-GB" sz="2200" dirty="0">
              <a:latin typeface="Segoe Print" panose="02000600000000000000" pitchFamily="2" charset="0"/>
            </a:endParaRPr>
          </a:p>
          <a:p>
            <a:pPr algn="ctr"/>
            <a:endParaRPr lang="en-GB" sz="1000" dirty="0">
              <a:latin typeface="Segoe Print" panose="02000600000000000000" pitchFamily="2" charset="0"/>
            </a:endParaRPr>
          </a:p>
          <a:p>
            <a:pPr algn="ctr"/>
            <a:r>
              <a:rPr lang="en-GB" dirty="0">
                <a:latin typeface="Segoe Print" panose="02000600000000000000" pitchFamily="2" charset="0"/>
              </a:rPr>
              <a:t>1 packet of vanilla sugar</a:t>
            </a:r>
          </a:p>
        </p:txBody>
      </p:sp>
    </p:spTree>
    <p:extLst>
      <p:ext uri="{BB962C8B-B14F-4D97-AF65-F5344CB8AC3E}">
        <p14:creationId xmlns:p14="http://schemas.microsoft.com/office/powerpoint/2010/main" val="959367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81000" y="1524000"/>
            <a:ext cx="2362200" cy="461665"/>
          </a:xfrm>
          <a:prstGeom prst="rect">
            <a:avLst/>
          </a:prstGeom>
          <a:noFill/>
        </p:spPr>
        <p:txBody>
          <a:bodyPr wrap="square" rtlCol="0">
            <a:spAutoFit/>
          </a:bodyPr>
          <a:lstStyle/>
          <a:p>
            <a:r>
              <a:rPr lang="fr-FR" sz="1200" dirty="0">
                <a:latin typeface="Segoe Print" panose="02000600000000000000" pitchFamily="2" charset="0"/>
              </a:rPr>
              <a:t>1. Séparez les blancs des jaunes d‘œufs. </a:t>
            </a:r>
            <a:endParaRPr lang="en-GB" sz="1200" dirty="0">
              <a:latin typeface="Segoe Print" panose="02000600000000000000" pitchFamily="2" charset="0"/>
            </a:endParaRPr>
          </a:p>
        </p:txBody>
      </p:sp>
      <p:sp>
        <p:nvSpPr>
          <p:cNvPr id="7" name="TextBox 6"/>
          <p:cNvSpPr txBox="1"/>
          <p:nvPr/>
        </p:nvSpPr>
        <p:spPr>
          <a:xfrm>
            <a:off x="404813" y="2379456"/>
            <a:ext cx="2285999" cy="646331"/>
          </a:xfrm>
          <a:prstGeom prst="rect">
            <a:avLst/>
          </a:prstGeom>
          <a:noFill/>
        </p:spPr>
        <p:txBody>
          <a:bodyPr wrap="square" rtlCol="0">
            <a:spAutoFit/>
          </a:bodyPr>
          <a:lstStyle/>
          <a:p>
            <a:r>
              <a:rPr lang="fr-FR" sz="1200" dirty="0">
                <a:latin typeface="Segoe Print" panose="02000600000000000000" pitchFamily="2" charset="0"/>
              </a:rPr>
              <a:t>2. Faites ramollir le chocolat dans une casserole au bain-marie. </a:t>
            </a:r>
            <a:endParaRPr lang="en-GB" sz="1200" dirty="0">
              <a:latin typeface="Segoe Print" panose="02000600000000000000" pitchFamily="2" charset="0"/>
            </a:endParaRPr>
          </a:p>
        </p:txBody>
      </p:sp>
      <p:sp>
        <p:nvSpPr>
          <p:cNvPr id="8" name="TextBox 7"/>
          <p:cNvSpPr txBox="1"/>
          <p:nvPr/>
        </p:nvSpPr>
        <p:spPr>
          <a:xfrm>
            <a:off x="361951" y="3346277"/>
            <a:ext cx="2276474" cy="461665"/>
          </a:xfrm>
          <a:prstGeom prst="rect">
            <a:avLst/>
          </a:prstGeom>
          <a:noFill/>
        </p:spPr>
        <p:txBody>
          <a:bodyPr wrap="square" rtlCol="0">
            <a:spAutoFit/>
          </a:bodyPr>
          <a:lstStyle/>
          <a:p>
            <a:r>
              <a:rPr lang="fr-FR" sz="1200" dirty="0">
                <a:latin typeface="Segoe Print" panose="02000600000000000000" pitchFamily="2" charset="0"/>
              </a:rPr>
              <a:t>3. Hors du feu, incorporez les jaunes et le sucre. </a:t>
            </a:r>
            <a:endParaRPr lang="en-GB" sz="1200" dirty="0">
              <a:latin typeface="Segoe Print" panose="02000600000000000000" pitchFamily="2" charset="0"/>
            </a:endParaRPr>
          </a:p>
        </p:txBody>
      </p:sp>
      <p:sp>
        <p:nvSpPr>
          <p:cNvPr id="9" name="TextBox 8"/>
          <p:cNvSpPr txBox="1"/>
          <p:nvPr/>
        </p:nvSpPr>
        <p:spPr>
          <a:xfrm>
            <a:off x="381000" y="5178799"/>
            <a:ext cx="2276474" cy="646331"/>
          </a:xfrm>
          <a:prstGeom prst="rect">
            <a:avLst/>
          </a:prstGeom>
          <a:noFill/>
        </p:spPr>
        <p:txBody>
          <a:bodyPr wrap="square" rtlCol="0">
            <a:spAutoFit/>
          </a:bodyPr>
          <a:lstStyle/>
          <a:p>
            <a:r>
              <a:rPr lang="fr-FR" sz="1200" dirty="0">
                <a:latin typeface="Segoe Print" panose="02000600000000000000" pitchFamily="2" charset="0"/>
              </a:rPr>
              <a:t>5. Ajoutez délicatement les blancs au mélange à l'aide d'une spatule. </a:t>
            </a:r>
            <a:endParaRPr lang="en-GB" sz="1200" dirty="0">
              <a:latin typeface="Segoe Print" panose="02000600000000000000" pitchFamily="2" charset="0"/>
            </a:endParaRPr>
          </a:p>
        </p:txBody>
      </p:sp>
      <p:sp>
        <p:nvSpPr>
          <p:cNvPr id="10" name="TextBox 9"/>
          <p:cNvSpPr txBox="1"/>
          <p:nvPr/>
        </p:nvSpPr>
        <p:spPr>
          <a:xfrm>
            <a:off x="381000" y="457200"/>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248150" y="1524000"/>
            <a:ext cx="2209800" cy="461665"/>
          </a:xfrm>
          <a:prstGeom prst="rect">
            <a:avLst/>
          </a:prstGeom>
          <a:noFill/>
        </p:spPr>
        <p:txBody>
          <a:bodyPr wrap="square" rtlCol="0">
            <a:spAutoFit/>
          </a:bodyPr>
          <a:lstStyle/>
          <a:p>
            <a:r>
              <a:rPr lang="en-GB" sz="1200" dirty="0">
                <a:latin typeface="Segoe Print" panose="02000600000000000000" pitchFamily="2" charset="0"/>
              </a:rPr>
              <a:t>1. Separate the egg whites from the yolks.</a:t>
            </a:r>
          </a:p>
        </p:txBody>
      </p:sp>
      <p:sp>
        <p:nvSpPr>
          <p:cNvPr id="14" name="TextBox 13"/>
          <p:cNvSpPr txBox="1"/>
          <p:nvPr/>
        </p:nvSpPr>
        <p:spPr>
          <a:xfrm>
            <a:off x="4257675" y="2379455"/>
            <a:ext cx="2209800" cy="646331"/>
          </a:xfrm>
          <a:prstGeom prst="rect">
            <a:avLst/>
          </a:prstGeom>
          <a:noFill/>
        </p:spPr>
        <p:txBody>
          <a:bodyPr wrap="square" rtlCol="0">
            <a:spAutoFit/>
          </a:bodyPr>
          <a:lstStyle/>
          <a:p>
            <a:r>
              <a:rPr lang="en-GB" sz="1200" dirty="0">
                <a:latin typeface="Segoe Print" panose="02000600000000000000" pitchFamily="2" charset="0"/>
              </a:rPr>
              <a:t>2. Soften the chocolate in a saucepan in a bain-marie (double boiler).</a:t>
            </a:r>
          </a:p>
        </p:txBody>
      </p:sp>
      <p:sp>
        <p:nvSpPr>
          <p:cNvPr id="15" name="TextBox 14"/>
          <p:cNvSpPr txBox="1"/>
          <p:nvPr/>
        </p:nvSpPr>
        <p:spPr>
          <a:xfrm>
            <a:off x="4319587" y="3253943"/>
            <a:ext cx="2133600" cy="646331"/>
          </a:xfrm>
          <a:prstGeom prst="rect">
            <a:avLst/>
          </a:prstGeom>
          <a:noFill/>
        </p:spPr>
        <p:txBody>
          <a:bodyPr wrap="square" rtlCol="0">
            <a:spAutoFit/>
          </a:bodyPr>
          <a:lstStyle/>
          <a:p>
            <a:r>
              <a:rPr lang="en-GB" sz="1200" dirty="0">
                <a:latin typeface="Segoe Print" panose="02000600000000000000" pitchFamily="2" charset="0"/>
              </a:rPr>
              <a:t>3. Remove from the heat and stir in the yolks and sugar.</a:t>
            </a:r>
          </a:p>
        </p:txBody>
      </p:sp>
      <p:sp>
        <p:nvSpPr>
          <p:cNvPr id="16" name="TextBox 15"/>
          <p:cNvSpPr txBox="1"/>
          <p:nvPr/>
        </p:nvSpPr>
        <p:spPr>
          <a:xfrm>
            <a:off x="4314826" y="6063263"/>
            <a:ext cx="2105024" cy="646331"/>
          </a:xfrm>
          <a:prstGeom prst="rect">
            <a:avLst/>
          </a:prstGeom>
          <a:noFill/>
        </p:spPr>
        <p:txBody>
          <a:bodyPr wrap="square" rtlCol="0">
            <a:spAutoFit/>
          </a:bodyPr>
          <a:lstStyle/>
          <a:p>
            <a:r>
              <a:rPr lang="en-GB" sz="1200" dirty="0">
                <a:latin typeface="Segoe Print" panose="02000600000000000000" pitchFamily="2" charset="0"/>
              </a:rPr>
              <a:t>6. Pour into an earthenware or glass pot.</a:t>
            </a:r>
          </a:p>
        </p:txBody>
      </p:sp>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879578"/>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8792" y="880255"/>
            <a:ext cx="688516" cy="487889"/>
          </a:xfrm>
          <a:prstGeom prst="rect">
            <a:avLst/>
          </a:prstGeom>
        </p:spPr>
      </p:pic>
      <p:sp>
        <p:nvSpPr>
          <p:cNvPr id="21" name="TextBox 20"/>
          <p:cNvSpPr txBox="1"/>
          <p:nvPr/>
        </p:nvSpPr>
        <p:spPr>
          <a:xfrm>
            <a:off x="361951" y="4244932"/>
            <a:ext cx="2276474" cy="461665"/>
          </a:xfrm>
          <a:prstGeom prst="rect">
            <a:avLst/>
          </a:prstGeom>
          <a:noFill/>
        </p:spPr>
        <p:txBody>
          <a:bodyPr wrap="square" rtlCol="0">
            <a:spAutoFit/>
          </a:bodyPr>
          <a:lstStyle/>
          <a:p>
            <a:r>
              <a:rPr lang="fr-FR" sz="1200" dirty="0">
                <a:latin typeface="Segoe Print" panose="02000600000000000000" pitchFamily="2" charset="0"/>
              </a:rPr>
              <a:t>4. Battez les blancs en neige ferme. </a:t>
            </a:r>
            <a:endParaRPr lang="en-GB" sz="1200" dirty="0">
              <a:latin typeface="Segoe Print" panose="02000600000000000000" pitchFamily="2" charset="0"/>
            </a:endParaRPr>
          </a:p>
        </p:txBody>
      </p:sp>
      <p:sp>
        <p:nvSpPr>
          <p:cNvPr id="22" name="TextBox 21"/>
          <p:cNvSpPr txBox="1"/>
          <p:nvPr/>
        </p:nvSpPr>
        <p:spPr>
          <a:xfrm>
            <a:off x="395288" y="6128713"/>
            <a:ext cx="2276474" cy="461665"/>
          </a:xfrm>
          <a:prstGeom prst="rect">
            <a:avLst/>
          </a:prstGeom>
          <a:noFill/>
        </p:spPr>
        <p:txBody>
          <a:bodyPr wrap="square" rtlCol="0">
            <a:spAutoFit/>
          </a:bodyPr>
          <a:lstStyle/>
          <a:p>
            <a:r>
              <a:rPr lang="fr-FR" sz="1200" dirty="0">
                <a:latin typeface="Segoe Print" panose="02000600000000000000" pitchFamily="2" charset="0"/>
              </a:rPr>
              <a:t>6. Versez dans une terrine ou des verrines. </a:t>
            </a:r>
            <a:endParaRPr lang="en-GB" sz="1200" dirty="0">
              <a:latin typeface="Segoe Print" panose="02000600000000000000" pitchFamily="2" charset="0"/>
            </a:endParaRPr>
          </a:p>
        </p:txBody>
      </p:sp>
      <p:sp>
        <p:nvSpPr>
          <p:cNvPr id="23" name="TextBox 22"/>
          <p:cNvSpPr txBox="1"/>
          <p:nvPr/>
        </p:nvSpPr>
        <p:spPr>
          <a:xfrm>
            <a:off x="371475" y="7094464"/>
            <a:ext cx="2276474" cy="461665"/>
          </a:xfrm>
          <a:prstGeom prst="rect">
            <a:avLst/>
          </a:prstGeom>
          <a:noFill/>
        </p:spPr>
        <p:txBody>
          <a:bodyPr wrap="square" rtlCol="0">
            <a:spAutoFit/>
          </a:bodyPr>
          <a:lstStyle/>
          <a:p>
            <a:r>
              <a:rPr lang="fr-FR" sz="1200" dirty="0">
                <a:latin typeface="Segoe Print" panose="02000600000000000000" pitchFamily="2" charset="0"/>
              </a:rPr>
              <a:t>7. Mettez au frais 2h minimum. </a:t>
            </a:r>
            <a:endParaRPr lang="en-GB" sz="1200" dirty="0">
              <a:latin typeface="Segoe Print" panose="02000600000000000000" pitchFamily="2" charset="0"/>
            </a:endParaRPr>
          </a:p>
        </p:txBody>
      </p:sp>
      <p:sp>
        <p:nvSpPr>
          <p:cNvPr id="24" name="TextBox 23"/>
          <p:cNvSpPr txBox="1"/>
          <p:nvPr/>
        </p:nvSpPr>
        <p:spPr>
          <a:xfrm>
            <a:off x="423863" y="7898063"/>
            <a:ext cx="2276474" cy="461665"/>
          </a:xfrm>
          <a:prstGeom prst="rect">
            <a:avLst/>
          </a:prstGeom>
          <a:noFill/>
        </p:spPr>
        <p:txBody>
          <a:bodyPr wrap="square" rtlCol="0">
            <a:spAutoFit/>
          </a:bodyPr>
          <a:lstStyle/>
          <a:p>
            <a:r>
              <a:rPr lang="fr-FR" sz="1200" dirty="0">
                <a:latin typeface="Segoe Print" panose="02000600000000000000" pitchFamily="2" charset="0"/>
              </a:rPr>
              <a:t>8. Décorez de cacao ou de chocolat râpé. </a:t>
            </a:r>
            <a:endParaRPr lang="en-GB" sz="1200" dirty="0">
              <a:latin typeface="Segoe Print" panose="02000600000000000000" pitchFamily="2" charset="0"/>
            </a:endParaRPr>
          </a:p>
        </p:txBody>
      </p:sp>
      <p:sp>
        <p:nvSpPr>
          <p:cNvPr id="26" name="TextBox 25"/>
          <p:cNvSpPr txBox="1"/>
          <p:nvPr/>
        </p:nvSpPr>
        <p:spPr>
          <a:xfrm>
            <a:off x="4343400" y="4261241"/>
            <a:ext cx="2133600" cy="461665"/>
          </a:xfrm>
          <a:prstGeom prst="rect">
            <a:avLst/>
          </a:prstGeom>
          <a:noFill/>
        </p:spPr>
        <p:txBody>
          <a:bodyPr wrap="square" rtlCol="0">
            <a:spAutoFit/>
          </a:bodyPr>
          <a:lstStyle/>
          <a:p>
            <a:r>
              <a:rPr lang="en-GB" sz="1200" dirty="0">
                <a:latin typeface="Segoe Print" panose="02000600000000000000" pitchFamily="2" charset="0"/>
              </a:rPr>
              <a:t>4. Beat the egg whites until stiff.</a:t>
            </a:r>
          </a:p>
        </p:txBody>
      </p:sp>
      <p:sp>
        <p:nvSpPr>
          <p:cNvPr id="27" name="TextBox 26"/>
          <p:cNvSpPr txBox="1"/>
          <p:nvPr/>
        </p:nvSpPr>
        <p:spPr>
          <a:xfrm>
            <a:off x="4343400" y="5168396"/>
            <a:ext cx="2133600" cy="646331"/>
          </a:xfrm>
          <a:prstGeom prst="rect">
            <a:avLst/>
          </a:prstGeom>
          <a:noFill/>
        </p:spPr>
        <p:txBody>
          <a:bodyPr wrap="square" rtlCol="0">
            <a:spAutoFit/>
          </a:bodyPr>
          <a:lstStyle/>
          <a:p>
            <a:r>
              <a:rPr lang="en-GB" sz="1200" dirty="0">
                <a:latin typeface="Segoe Print" panose="02000600000000000000" pitchFamily="2" charset="0"/>
              </a:rPr>
              <a:t>5. Gently add the whites to the mixture using a spatula.</a:t>
            </a:r>
          </a:p>
        </p:txBody>
      </p:sp>
      <p:sp>
        <p:nvSpPr>
          <p:cNvPr id="28" name="TextBox 27"/>
          <p:cNvSpPr txBox="1"/>
          <p:nvPr/>
        </p:nvSpPr>
        <p:spPr>
          <a:xfrm>
            <a:off x="4362450" y="6971285"/>
            <a:ext cx="2105024" cy="461665"/>
          </a:xfrm>
          <a:prstGeom prst="rect">
            <a:avLst/>
          </a:prstGeom>
          <a:noFill/>
        </p:spPr>
        <p:txBody>
          <a:bodyPr wrap="square" rtlCol="0">
            <a:spAutoFit/>
          </a:bodyPr>
          <a:lstStyle/>
          <a:p>
            <a:r>
              <a:rPr lang="en-GB" sz="1200" dirty="0">
                <a:latin typeface="Segoe Print" panose="02000600000000000000" pitchFamily="2" charset="0"/>
              </a:rPr>
              <a:t>7. Chill for at least 2 hours.</a:t>
            </a:r>
          </a:p>
        </p:txBody>
      </p:sp>
      <p:sp>
        <p:nvSpPr>
          <p:cNvPr id="29" name="TextBox 28"/>
          <p:cNvSpPr txBox="1"/>
          <p:nvPr/>
        </p:nvSpPr>
        <p:spPr>
          <a:xfrm>
            <a:off x="4124326" y="7790820"/>
            <a:ext cx="2276474" cy="1015663"/>
          </a:xfrm>
          <a:prstGeom prst="rect">
            <a:avLst/>
          </a:prstGeom>
          <a:noFill/>
        </p:spPr>
        <p:txBody>
          <a:bodyPr wrap="square" rtlCol="0">
            <a:spAutoFit/>
          </a:bodyPr>
          <a:lstStyle/>
          <a:p>
            <a:r>
              <a:rPr lang="fr-FR" sz="1200" dirty="0">
                <a:latin typeface="Segoe Print" panose="02000600000000000000" pitchFamily="2" charset="0"/>
              </a:rPr>
              <a:t>8. </a:t>
            </a:r>
            <a:r>
              <a:rPr lang="en-GB" sz="1200" dirty="0">
                <a:latin typeface="Segoe Print" panose="02000600000000000000" pitchFamily="2" charset="0"/>
              </a:rPr>
              <a:t>Decorate </a:t>
            </a:r>
          </a:p>
          <a:p>
            <a:r>
              <a:rPr lang="en-GB" sz="1200" dirty="0">
                <a:latin typeface="Segoe Print" panose="02000600000000000000" pitchFamily="2" charset="0"/>
              </a:rPr>
              <a:t>with cocoa </a:t>
            </a:r>
          </a:p>
          <a:p>
            <a:r>
              <a:rPr lang="en-GB" sz="1200" dirty="0">
                <a:latin typeface="Segoe Print" panose="02000600000000000000" pitchFamily="2" charset="0"/>
              </a:rPr>
              <a:t>powder or </a:t>
            </a:r>
          </a:p>
          <a:p>
            <a:r>
              <a:rPr lang="en-GB" sz="1200" dirty="0">
                <a:latin typeface="Segoe Print" panose="02000600000000000000" pitchFamily="2" charset="0"/>
              </a:rPr>
              <a:t>grated </a:t>
            </a:r>
          </a:p>
          <a:p>
            <a:r>
              <a:rPr lang="en-GB" sz="1200" dirty="0">
                <a:latin typeface="Segoe Print" panose="02000600000000000000" pitchFamily="2" charset="0"/>
              </a:rPr>
              <a:t>chocolate.</a:t>
            </a:r>
          </a:p>
        </p:txBody>
      </p:sp>
      <p:pic>
        <p:nvPicPr>
          <p:cNvPr id="1229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6931" y="1219200"/>
            <a:ext cx="861466" cy="861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16456" y="2173846"/>
            <a:ext cx="851941" cy="851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35506" y="3150192"/>
            <a:ext cx="861466" cy="861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35506" y="4114800"/>
            <a:ext cx="832891" cy="832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4"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35506" y="5075117"/>
            <a:ext cx="832891" cy="832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5" name="Picture 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035506" y="6019799"/>
            <a:ext cx="836357" cy="836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7" name="Picture 9" descr="https://assets.afcdn.com/recipe/20170612/68790_w400h400c1cx540cy540.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35506" y="6908852"/>
            <a:ext cx="832891" cy="832891"/>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35505" y="7824102"/>
            <a:ext cx="836357" cy="836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406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2" name="TextBox 1"/>
          <p:cNvSpPr txBox="1"/>
          <p:nvPr/>
        </p:nvSpPr>
        <p:spPr>
          <a:xfrm>
            <a:off x="304800" y="394031"/>
            <a:ext cx="6248400" cy="1169551"/>
          </a:xfrm>
          <a:prstGeom prst="rect">
            <a:avLst/>
          </a:prstGeom>
          <a:noFill/>
        </p:spPr>
        <p:txBody>
          <a:bodyPr wrap="square" rtlCol="0">
            <a:spAutoFit/>
          </a:bodyPr>
          <a:lstStyle/>
          <a:p>
            <a:pPr algn="ctr"/>
            <a:r>
              <a:rPr lang="en-GB" sz="2000" b="1" dirty="0" err="1">
                <a:latin typeface="Segoe Print" panose="02000600000000000000" pitchFamily="2" charset="0"/>
              </a:rPr>
              <a:t>Sablés</a:t>
            </a:r>
            <a:endParaRPr lang="en-GB" sz="2000" b="1" dirty="0">
              <a:latin typeface="Segoe Print" panose="02000600000000000000" pitchFamily="2" charset="0"/>
            </a:endParaRPr>
          </a:p>
          <a:p>
            <a:pPr algn="ctr"/>
            <a:r>
              <a:rPr lang="en-GB" sz="1000" b="1" dirty="0">
                <a:latin typeface="Segoe Print" panose="02000600000000000000" pitchFamily="2" charset="0"/>
              </a:rPr>
              <a:t>French shortbread</a:t>
            </a:r>
          </a:p>
          <a:p>
            <a:pPr algn="ctr"/>
            <a:endParaRPr lang="en-GB" sz="1000" b="1" dirty="0">
              <a:latin typeface="Segoe Print" panose="02000600000000000000" pitchFamily="2" charset="0"/>
            </a:endParaRPr>
          </a:p>
          <a:p>
            <a:pPr algn="ctr"/>
            <a:r>
              <a:rPr lang="en-GB" sz="1000" b="1" dirty="0" err="1">
                <a:latin typeface="Segoe Print" panose="02000600000000000000" pitchFamily="2" charset="0"/>
              </a:rPr>
              <a:t>Sablés</a:t>
            </a:r>
            <a:r>
              <a:rPr lang="en-GB" sz="1000" b="1" dirty="0">
                <a:latin typeface="Segoe Print" panose="02000600000000000000" pitchFamily="2" charset="0"/>
              </a:rPr>
              <a:t> are round shortbread cookies.</a:t>
            </a:r>
          </a:p>
          <a:p>
            <a:pPr algn="ctr"/>
            <a:r>
              <a:rPr lang="en-GB" sz="1000" b="1" dirty="0">
                <a:latin typeface="Segoe Print" panose="02000600000000000000" pitchFamily="2" charset="0"/>
              </a:rPr>
              <a:t>They are a speciality from </a:t>
            </a:r>
            <a:r>
              <a:rPr lang="en-GB" sz="1000" b="1" dirty="0" err="1">
                <a:latin typeface="Segoe Print" panose="02000600000000000000" pitchFamily="2" charset="0"/>
              </a:rPr>
              <a:t>Sablé</a:t>
            </a:r>
            <a:r>
              <a:rPr lang="en-GB" sz="1000" b="1" dirty="0">
                <a:latin typeface="Segoe Print" panose="02000600000000000000" pitchFamily="2" charset="0"/>
              </a:rPr>
              <a:t>-sur-Sarthe in the Pays de la Loire region in western France!</a:t>
            </a:r>
          </a:p>
          <a:p>
            <a:pPr algn="ctr"/>
            <a:endParaRPr lang="en-GB" sz="1000" b="1" dirty="0">
              <a:latin typeface="Segoe Print" panose="02000600000000000000" pitchFamily="2" charset="0"/>
            </a:endParaRPr>
          </a:p>
        </p:txBody>
      </p:sp>
      <p:sp>
        <p:nvSpPr>
          <p:cNvPr id="3" name="TextBox 2"/>
          <p:cNvSpPr txBox="1"/>
          <p:nvPr/>
        </p:nvSpPr>
        <p:spPr>
          <a:xfrm>
            <a:off x="380998" y="5051524"/>
            <a:ext cx="2895601" cy="3785652"/>
          </a:xfrm>
          <a:prstGeom prst="rect">
            <a:avLst/>
          </a:prstGeom>
          <a:noFill/>
        </p:spPr>
        <p:txBody>
          <a:bodyPr wrap="square" rtlCol="0">
            <a:spAutoFit/>
          </a:bodyPr>
          <a:lstStyle/>
          <a:p>
            <a:pPr algn="ctr"/>
            <a:endParaRPr lang="fr-FR" sz="800" dirty="0">
              <a:latin typeface="Segoe Print" panose="02000600000000000000" pitchFamily="2" charset="0"/>
            </a:endParaRPr>
          </a:p>
          <a:p>
            <a:pPr algn="ctr"/>
            <a:r>
              <a:rPr lang="fr-FR" dirty="0">
                <a:latin typeface="Segoe Print" panose="02000600000000000000" pitchFamily="2" charset="0"/>
              </a:rPr>
              <a:t>Ingrédients</a:t>
            </a:r>
          </a:p>
          <a:p>
            <a:pPr algn="ctr"/>
            <a:endParaRPr lang="fr-FR" sz="1600" dirty="0">
              <a:latin typeface="Segoe Print" panose="02000600000000000000" pitchFamily="2" charset="0"/>
            </a:endParaRPr>
          </a:p>
          <a:p>
            <a:pPr algn="ctr"/>
            <a:r>
              <a:rPr lang="fr-FR" dirty="0">
                <a:latin typeface="Segoe Print" panose="02000600000000000000" pitchFamily="2" charset="0"/>
              </a:rPr>
              <a:t>60 g de beurre mou en petits morceaux</a:t>
            </a:r>
          </a:p>
          <a:p>
            <a:pPr algn="ctr"/>
            <a:endParaRPr lang="fr-FR" sz="1200" dirty="0">
              <a:latin typeface="Segoe Print" panose="02000600000000000000" pitchFamily="2" charset="0"/>
            </a:endParaRPr>
          </a:p>
          <a:p>
            <a:pPr algn="ctr"/>
            <a:r>
              <a:rPr lang="fr-FR" dirty="0">
                <a:latin typeface="Segoe Print" panose="02000600000000000000" pitchFamily="2" charset="0"/>
              </a:rPr>
              <a:t>60 g de sucre</a:t>
            </a:r>
          </a:p>
          <a:p>
            <a:pPr algn="ctr"/>
            <a:endParaRPr lang="fr-FR" sz="2000" dirty="0">
              <a:latin typeface="Segoe Print" panose="02000600000000000000" pitchFamily="2" charset="0"/>
            </a:endParaRPr>
          </a:p>
          <a:p>
            <a:pPr algn="ctr"/>
            <a:r>
              <a:rPr lang="fr-FR" dirty="0">
                <a:latin typeface="Segoe Print" panose="02000600000000000000" pitchFamily="2" charset="0"/>
              </a:rPr>
              <a:t>1 œuf</a:t>
            </a:r>
          </a:p>
          <a:p>
            <a:pPr algn="ctr"/>
            <a:endParaRPr lang="fr-FR" sz="2000" dirty="0">
              <a:latin typeface="Segoe Print" panose="02000600000000000000" pitchFamily="2" charset="0"/>
            </a:endParaRPr>
          </a:p>
          <a:p>
            <a:pPr algn="ctr"/>
            <a:r>
              <a:rPr lang="fr-FR" dirty="0">
                <a:latin typeface="Segoe Print" panose="02000600000000000000" pitchFamily="2" charset="0"/>
              </a:rPr>
              <a:t>150 g de farine</a:t>
            </a:r>
          </a:p>
          <a:p>
            <a:pPr algn="ctr"/>
            <a:endParaRPr lang="fr-FR" sz="2000" dirty="0">
              <a:latin typeface="Segoe Print" panose="02000600000000000000" pitchFamily="2" charset="0"/>
            </a:endParaRPr>
          </a:p>
          <a:p>
            <a:pPr algn="ctr"/>
            <a:r>
              <a:rPr lang="fr-FR" dirty="0">
                <a:latin typeface="Segoe Print" panose="02000600000000000000" pitchFamily="2" charset="0"/>
              </a:rPr>
              <a:t>Vanille </a:t>
            </a:r>
          </a:p>
          <a:p>
            <a:pPr algn="ctr"/>
            <a:r>
              <a:rPr lang="fr-FR" dirty="0">
                <a:latin typeface="Segoe Print" panose="02000600000000000000" pitchFamily="2" charset="0"/>
              </a:rPr>
              <a:t>(liquide ou en sachet)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2207" y="4605954"/>
            <a:ext cx="722685" cy="49765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2004" y="4592036"/>
            <a:ext cx="714286" cy="506150"/>
          </a:xfrm>
          <a:prstGeom prst="rect">
            <a:avLst/>
          </a:prstGeom>
        </p:spPr>
      </p:pic>
      <p:sp>
        <p:nvSpPr>
          <p:cNvPr id="9" name="TextBox 8"/>
          <p:cNvSpPr txBox="1"/>
          <p:nvPr/>
        </p:nvSpPr>
        <p:spPr>
          <a:xfrm>
            <a:off x="609600" y="4257181"/>
            <a:ext cx="5315557" cy="246221"/>
          </a:xfrm>
          <a:prstGeom prst="rect">
            <a:avLst/>
          </a:prstGeom>
          <a:noFill/>
        </p:spPr>
        <p:txBody>
          <a:bodyPr wrap="square" rtlCol="0">
            <a:spAutoFit/>
          </a:bodyPr>
          <a:lstStyle/>
          <a:p>
            <a:pPr lvl="0" algn="ctr"/>
            <a:r>
              <a:rPr lang="en-GB" sz="1000" b="1" dirty="0">
                <a:solidFill>
                  <a:prstClr val="black"/>
                </a:solidFill>
                <a:latin typeface="Segoe Print" panose="02000600000000000000" pitchFamily="2" charset="0"/>
              </a:rPr>
              <a:t>Click on the image above to watch how to make these delicious French biscuits!</a:t>
            </a:r>
          </a:p>
        </p:txBody>
      </p:sp>
      <p:pic>
        <p:nvPicPr>
          <p:cNvPr id="1034" name="Picture 10" descr="Bitmoji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585" y="2590800"/>
            <a:ext cx="1801415" cy="1801415"/>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ular Callout 9"/>
          <p:cNvSpPr/>
          <p:nvPr/>
        </p:nvSpPr>
        <p:spPr>
          <a:xfrm>
            <a:off x="533400" y="4196231"/>
            <a:ext cx="5334000" cy="322421"/>
          </a:xfrm>
          <a:prstGeom prst="wedgeRoundRectCallout">
            <a:avLst>
              <a:gd name="adj1" fmla="val 42948"/>
              <a:gd name="adj2" fmla="val -179745"/>
              <a:gd name="adj3" fmla="val 1666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3695698" y="5074909"/>
            <a:ext cx="2895601" cy="3785652"/>
          </a:xfrm>
          <a:prstGeom prst="rect">
            <a:avLst/>
          </a:prstGeom>
          <a:noFill/>
        </p:spPr>
        <p:txBody>
          <a:bodyPr wrap="square" rtlCol="0">
            <a:spAutoFit/>
          </a:bodyPr>
          <a:lstStyle/>
          <a:p>
            <a:pPr algn="ctr"/>
            <a:endParaRPr lang="fr-FR" sz="800" dirty="0">
              <a:latin typeface="Segoe Print" panose="02000600000000000000" pitchFamily="2" charset="0"/>
            </a:endParaRPr>
          </a:p>
          <a:p>
            <a:pPr algn="ctr"/>
            <a:r>
              <a:rPr lang="en-GB" dirty="0">
                <a:latin typeface="Segoe Print" panose="02000600000000000000" pitchFamily="2" charset="0"/>
              </a:rPr>
              <a:t>Ingredients</a:t>
            </a:r>
          </a:p>
          <a:p>
            <a:pPr algn="ctr"/>
            <a:endParaRPr lang="en-GB" sz="1600" dirty="0">
              <a:latin typeface="Segoe Print" panose="02000600000000000000" pitchFamily="2" charset="0"/>
            </a:endParaRPr>
          </a:p>
          <a:p>
            <a:pPr algn="ctr"/>
            <a:r>
              <a:rPr lang="en-GB" dirty="0">
                <a:latin typeface="Segoe Print" panose="02000600000000000000" pitchFamily="2" charset="0"/>
              </a:rPr>
              <a:t>60g of soft butter in small pieces</a:t>
            </a:r>
          </a:p>
          <a:p>
            <a:pPr algn="ctr"/>
            <a:endParaRPr lang="en-GB" sz="1200" dirty="0">
              <a:latin typeface="Segoe Print" panose="02000600000000000000" pitchFamily="2" charset="0"/>
            </a:endParaRPr>
          </a:p>
          <a:p>
            <a:pPr algn="ctr"/>
            <a:r>
              <a:rPr lang="en-GB" dirty="0">
                <a:latin typeface="Segoe Print" panose="02000600000000000000" pitchFamily="2" charset="0"/>
              </a:rPr>
              <a:t>60g of sugar</a:t>
            </a:r>
          </a:p>
          <a:p>
            <a:pPr algn="ctr"/>
            <a:endParaRPr lang="en-GB" sz="2000" dirty="0">
              <a:latin typeface="Segoe Print" panose="02000600000000000000" pitchFamily="2" charset="0"/>
            </a:endParaRPr>
          </a:p>
          <a:p>
            <a:pPr algn="ctr"/>
            <a:r>
              <a:rPr lang="en-GB" dirty="0">
                <a:latin typeface="Segoe Print" panose="02000600000000000000" pitchFamily="2" charset="0"/>
              </a:rPr>
              <a:t>1 egg</a:t>
            </a:r>
          </a:p>
          <a:p>
            <a:pPr algn="ctr"/>
            <a:endParaRPr lang="en-GB" sz="2000" dirty="0">
              <a:latin typeface="Segoe Print" panose="02000600000000000000" pitchFamily="2" charset="0"/>
            </a:endParaRPr>
          </a:p>
          <a:p>
            <a:pPr algn="ctr"/>
            <a:r>
              <a:rPr lang="en-GB" dirty="0">
                <a:latin typeface="Segoe Print" panose="02000600000000000000" pitchFamily="2" charset="0"/>
              </a:rPr>
              <a:t>150g of flour</a:t>
            </a:r>
          </a:p>
          <a:p>
            <a:pPr algn="ctr"/>
            <a:endParaRPr lang="en-GB" sz="2000" dirty="0">
              <a:latin typeface="Segoe Print" panose="02000600000000000000" pitchFamily="2" charset="0"/>
            </a:endParaRPr>
          </a:p>
          <a:p>
            <a:pPr algn="ctr"/>
            <a:r>
              <a:rPr lang="en-GB" dirty="0">
                <a:latin typeface="Segoe Print" panose="02000600000000000000" pitchFamily="2" charset="0"/>
              </a:rPr>
              <a:t>Vanilla</a:t>
            </a:r>
          </a:p>
          <a:p>
            <a:pPr algn="ctr"/>
            <a:r>
              <a:rPr lang="en-GB" dirty="0">
                <a:latin typeface="Segoe Print" panose="02000600000000000000" pitchFamily="2" charset="0"/>
              </a:rPr>
              <a:t>(liquid or in a sachet)</a:t>
            </a:r>
          </a:p>
        </p:txBody>
      </p:sp>
      <p:pic>
        <p:nvPicPr>
          <p:cNvPr id="1433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2071" y="5791200"/>
            <a:ext cx="658978" cy="2845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38649" y="1515957"/>
            <a:ext cx="3005821" cy="2251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0213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 name="TextBox 6"/>
          <p:cNvSpPr txBox="1"/>
          <p:nvPr/>
        </p:nvSpPr>
        <p:spPr>
          <a:xfrm>
            <a:off x="396746" y="3649200"/>
            <a:ext cx="2285999" cy="646331"/>
          </a:xfrm>
          <a:prstGeom prst="rect">
            <a:avLst/>
          </a:prstGeom>
          <a:noFill/>
        </p:spPr>
        <p:txBody>
          <a:bodyPr wrap="square" rtlCol="0">
            <a:spAutoFit/>
          </a:bodyPr>
          <a:lstStyle/>
          <a:p>
            <a:r>
              <a:rPr lang="fr-FR" sz="1200" dirty="0">
                <a:latin typeface="Segoe Print" panose="02000600000000000000" pitchFamily="2" charset="0"/>
              </a:rPr>
              <a:t>2. Vous pouvez rajouter un peu de farine si la pâte colle trop aux doigts. </a:t>
            </a:r>
            <a:endParaRPr lang="en-GB" sz="1200" dirty="0">
              <a:latin typeface="Segoe Print" panose="02000600000000000000" pitchFamily="2" charset="0"/>
            </a:endParaRPr>
          </a:p>
        </p:txBody>
      </p:sp>
      <p:sp>
        <p:nvSpPr>
          <p:cNvPr id="8" name="TextBox 7"/>
          <p:cNvSpPr txBox="1"/>
          <p:nvPr/>
        </p:nvSpPr>
        <p:spPr>
          <a:xfrm>
            <a:off x="381000" y="4880577"/>
            <a:ext cx="2276474" cy="1200329"/>
          </a:xfrm>
          <a:prstGeom prst="rect">
            <a:avLst/>
          </a:prstGeom>
          <a:noFill/>
        </p:spPr>
        <p:txBody>
          <a:bodyPr wrap="square" rtlCol="0">
            <a:spAutoFit/>
          </a:bodyPr>
          <a:lstStyle/>
          <a:p>
            <a:r>
              <a:rPr lang="fr-FR" sz="1200" dirty="0">
                <a:latin typeface="Segoe Print" panose="02000600000000000000" pitchFamily="2" charset="0"/>
              </a:rPr>
              <a:t>3. Formez des boules assez grosses et placez les sur la plaque de votre four (que vous aurez beurrée).</a:t>
            </a:r>
          </a:p>
          <a:p>
            <a:r>
              <a:rPr lang="fr-FR" sz="1200" dirty="0">
                <a:latin typeface="Segoe Print" panose="02000600000000000000" pitchFamily="2" charset="0"/>
              </a:rPr>
              <a:t>Laissez cuire à 170°C au four pendant 15 min. </a:t>
            </a:r>
            <a:endParaRPr lang="en-GB" sz="1200" dirty="0">
              <a:latin typeface="Segoe Print" panose="02000600000000000000" pitchFamily="2" charset="0"/>
            </a:endParaRPr>
          </a:p>
        </p:txBody>
      </p:sp>
      <p:sp>
        <p:nvSpPr>
          <p:cNvPr id="10" name="TextBox 9"/>
          <p:cNvSpPr txBox="1"/>
          <p:nvPr/>
        </p:nvSpPr>
        <p:spPr>
          <a:xfrm>
            <a:off x="381000" y="457200"/>
            <a:ext cx="6096000" cy="553998"/>
          </a:xfrm>
          <a:prstGeom prst="rect">
            <a:avLst/>
          </a:prstGeom>
          <a:noFill/>
        </p:spPr>
        <p:txBody>
          <a:bodyPr wrap="square" rtlCol="0">
            <a:spAutoFit/>
          </a:bodyPr>
          <a:lstStyle/>
          <a:p>
            <a:pPr algn="ctr"/>
            <a:r>
              <a:rPr lang="fr-FR" sz="2000" b="1" dirty="0">
                <a:latin typeface="Segoe Print" panose="02000600000000000000" pitchFamily="2" charset="0"/>
              </a:rPr>
              <a:t>Guide de Préparation</a:t>
            </a:r>
          </a:p>
          <a:p>
            <a:pPr algn="ctr"/>
            <a:r>
              <a:rPr lang="en-GB" sz="1000" b="1" dirty="0">
                <a:latin typeface="Segoe Print" panose="02000600000000000000" pitchFamily="2" charset="0"/>
              </a:rPr>
              <a:t>Preparation Guide</a:t>
            </a:r>
          </a:p>
        </p:txBody>
      </p:sp>
      <p:pic>
        <p:nvPicPr>
          <p:cNvPr id="2050" name="Picture 2" descr="Bitmoji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7775" y="7432950"/>
            <a:ext cx="1362075" cy="13620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267200" y="1645287"/>
            <a:ext cx="2209800" cy="1384995"/>
          </a:xfrm>
          <a:prstGeom prst="rect">
            <a:avLst/>
          </a:prstGeom>
          <a:noFill/>
        </p:spPr>
        <p:txBody>
          <a:bodyPr wrap="square" rtlCol="0">
            <a:spAutoFit/>
          </a:bodyPr>
          <a:lstStyle/>
          <a:p>
            <a:r>
              <a:rPr lang="en-GB" sz="1200" dirty="0">
                <a:latin typeface="Segoe Print" panose="02000600000000000000" pitchFamily="2" charset="0"/>
              </a:rPr>
              <a:t>1. Mix the flour and sugar in a bowl, add the egg, then finish with the butter. Knead well. Add the vanilla (or other flavour, depending on your choice).</a:t>
            </a:r>
          </a:p>
        </p:txBody>
      </p:sp>
      <p:sp>
        <p:nvSpPr>
          <p:cNvPr id="14" name="TextBox 13"/>
          <p:cNvSpPr txBox="1"/>
          <p:nvPr/>
        </p:nvSpPr>
        <p:spPr>
          <a:xfrm>
            <a:off x="4248150" y="3649199"/>
            <a:ext cx="2209800" cy="646331"/>
          </a:xfrm>
          <a:prstGeom prst="rect">
            <a:avLst/>
          </a:prstGeom>
          <a:noFill/>
        </p:spPr>
        <p:txBody>
          <a:bodyPr wrap="square" rtlCol="0">
            <a:spAutoFit/>
          </a:bodyPr>
          <a:lstStyle/>
          <a:p>
            <a:r>
              <a:rPr lang="en-GB" sz="1200" dirty="0">
                <a:latin typeface="Segoe Print" panose="02000600000000000000" pitchFamily="2" charset="0"/>
              </a:rPr>
              <a:t>2. You can add a little flour if the mixture sticks to your fingers too much.</a:t>
            </a:r>
          </a:p>
        </p:txBody>
      </p:sp>
      <p:sp>
        <p:nvSpPr>
          <p:cNvPr id="15" name="TextBox 14"/>
          <p:cNvSpPr txBox="1"/>
          <p:nvPr/>
        </p:nvSpPr>
        <p:spPr>
          <a:xfrm>
            <a:off x="4314824" y="4891498"/>
            <a:ext cx="2133600" cy="1200329"/>
          </a:xfrm>
          <a:prstGeom prst="rect">
            <a:avLst/>
          </a:prstGeom>
          <a:noFill/>
        </p:spPr>
        <p:txBody>
          <a:bodyPr wrap="square" rtlCol="0">
            <a:spAutoFit/>
          </a:bodyPr>
          <a:lstStyle/>
          <a:p>
            <a:r>
              <a:rPr lang="en-GB" sz="1200" dirty="0">
                <a:latin typeface="Segoe Print" panose="02000600000000000000" pitchFamily="2" charset="0"/>
              </a:rPr>
              <a:t>3. Form fairly large balls and place them on the oven baking tray (that you will have buttered).</a:t>
            </a:r>
          </a:p>
          <a:p>
            <a:r>
              <a:rPr lang="en-GB" sz="1200" dirty="0">
                <a:latin typeface="Segoe Print" panose="02000600000000000000" pitchFamily="2" charset="0"/>
              </a:rPr>
              <a:t>Bake at 170°C in the oven for 15 min.</a:t>
            </a:r>
          </a:p>
        </p:txBody>
      </p:sp>
      <p:sp>
        <p:nvSpPr>
          <p:cNvPr id="3" name="Rectangle 2"/>
          <p:cNvSpPr/>
          <p:nvPr/>
        </p:nvSpPr>
        <p:spPr>
          <a:xfrm rot="211083">
            <a:off x="5512742" y="8135759"/>
            <a:ext cx="235962" cy="400110"/>
          </a:xfrm>
          <a:prstGeom prst="rect">
            <a:avLst/>
          </a:prstGeom>
          <a:noFill/>
        </p:spPr>
        <p:txBody>
          <a:bodyPr wrap="none" lIns="91440" tIns="45720" rIns="91440" bIns="45720">
            <a:spAutoFit/>
          </a:bodyPr>
          <a:lstStyle/>
          <a:p>
            <a:pPr algn="ct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749" y="879578"/>
            <a:ext cx="633279" cy="436090"/>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8792" y="880255"/>
            <a:ext cx="688516" cy="487889"/>
          </a:xfrm>
          <a:prstGeom prst="rect">
            <a:avLst/>
          </a:prstGeom>
        </p:spPr>
      </p:pic>
      <p:sp>
        <p:nvSpPr>
          <p:cNvPr id="25" name="TextBox 24"/>
          <p:cNvSpPr txBox="1"/>
          <p:nvPr/>
        </p:nvSpPr>
        <p:spPr>
          <a:xfrm>
            <a:off x="414337" y="1616331"/>
            <a:ext cx="2209800" cy="1384995"/>
          </a:xfrm>
          <a:prstGeom prst="rect">
            <a:avLst/>
          </a:prstGeom>
          <a:noFill/>
        </p:spPr>
        <p:txBody>
          <a:bodyPr wrap="square" rtlCol="0">
            <a:spAutoFit/>
          </a:bodyPr>
          <a:lstStyle/>
          <a:p>
            <a:r>
              <a:rPr lang="en-GB" sz="1200" dirty="0">
                <a:latin typeface="Segoe Print" panose="02000600000000000000" pitchFamily="2" charset="0"/>
              </a:rPr>
              <a:t>1. </a:t>
            </a:r>
            <a:r>
              <a:rPr lang="fr-FR" sz="1200" dirty="0">
                <a:latin typeface="Segoe Print" panose="02000600000000000000" pitchFamily="2" charset="0"/>
              </a:rPr>
              <a:t>Mélangez dans un saladier la farine et le sucre, ajoutez l’œuf, puis terminez avec le beurre. Pétrissez bien. Ajoutez la vanille (ou autre arôme, selon votre choix). </a:t>
            </a:r>
            <a:endParaRPr lang="en-GB" sz="1200" dirty="0">
              <a:latin typeface="Segoe Print" panose="02000600000000000000" pitchFamily="2" charset="0"/>
            </a:endParaRPr>
          </a:p>
        </p:txBody>
      </p:sp>
      <p:pic>
        <p:nvPicPr>
          <p:cNvPr id="615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8468" y="1669331"/>
            <a:ext cx="13716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78467" y="3238254"/>
            <a:ext cx="1371601" cy="1371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2"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78468" y="4775541"/>
            <a:ext cx="13716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3"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0" y="6223896"/>
            <a:ext cx="25146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4748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6553200" cy="8839200"/>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Rectangle 5"/>
          <p:cNvSpPr/>
          <p:nvPr/>
        </p:nvSpPr>
        <p:spPr>
          <a:xfrm>
            <a:off x="304800" y="304800"/>
            <a:ext cx="6248400" cy="8534400"/>
          </a:xfrm>
          <a:prstGeom prst="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pic>
        <p:nvPicPr>
          <p:cNvPr id="15362" name="Picture 2" descr="Bitmoji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825" y="2898874"/>
            <a:ext cx="3790950" cy="3790950"/>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ular Callout 1"/>
          <p:cNvSpPr/>
          <p:nvPr/>
        </p:nvSpPr>
        <p:spPr>
          <a:xfrm>
            <a:off x="1524000" y="423803"/>
            <a:ext cx="4876800" cy="2494121"/>
          </a:xfrm>
          <a:prstGeom prst="wedgeRoundRectCallout">
            <a:avLst>
              <a:gd name="adj1" fmla="val -43658"/>
              <a:gd name="adj2" fmla="val 86835"/>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1676400" y="609600"/>
            <a:ext cx="4572000" cy="2062103"/>
          </a:xfrm>
          <a:prstGeom prst="rect">
            <a:avLst/>
          </a:prstGeom>
          <a:noFill/>
        </p:spPr>
        <p:txBody>
          <a:bodyPr wrap="square" rtlCol="0">
            <a:spAutoFit/>
          </a:bodyPr>
          <a:lstStyle/>
          <a:p>
            <a:r>
              <a:rPr lang="en-GB" sz="1600" dirty="0">
                <a:latin typeface="Segoe Print" panose="02000600000000000000" pitchFamily="2" charset="0"/>
              </a:rPr>
              <a:t>Bonjour les </a:t>
            </a:r>
            <a:r>
              <a:rPr lang="en-GB" sz="1600" dirty="0" err="1">
                <a:latin typeface="Segoe Print" panose="02000600000000000000" pitchFamily="2" charset="0"/>
              </a:rPr>
              <a:t>enfants</a:t>
            </a:r>
            <a:r>
              <a:rPr lang="en-GB" sz="1600" dirty="0">
                <a:latin typeface="Segoe Print" panose="02000600000000000000" pitchFamily="2" charset="0"/>
              </a:rPr>
              <a:t> !  I hope you enjoy this fun, interactive, bilingual cookbook that introduces the art and joy of French cooking.  It features 10 authentic classic French recipes that are easy for young chefs to follow (with a little help), including starters, main courses and desserts. Bon appétit !</a:t>
            </a:r>
          </a:p>
        </p:txBody>
      </p:sp>
      <p:sp>
        <p:nvSpPr>
          <p:cNvPr id="4" name="TextBox 3"/>
          <p:cNvSpPr txBox="1"/>
          <p:nvPr/>
        </p:nvSpPr>
        <p:spPr>
          <a:xfrm>
            <a:off x="3429000" y="6914490"/>
            <a:ext cx="2590800" cy="369332"/>
          </a:xfrm>
          <a:prstGeom prst="rect">
            <a:avLst/>
          </a:prstGeom>
          <a:noFill/>
        </p:spPr>
        <p:txBody>
          <a:bodyPr wrap="square" rtlCol="0">
            <a:spAutoFit/>
          </a:bodyPr>
          <a:lstStyle/>
          <a:p>
            <a:r>
              <a:rPr lang="en-GB" dirty="0">
                <a:latin typeface="Segoe Print" panose="02000600000000000000" pitchFamily="2" charset="0"/>
              </a:rPr>
              <a:t>@</a:t>
            </a:r>
            <a:r>
              <a:rPr lang="en-GB" dirty="0" err="1">
                <a:latin typeface="Segoe Print" panose="02000600000000000000" pitchFamily="2" charset="0"/>
              </a:rPr>
              <a:t>MmeBirtwistle</a:t>
            </a:r>
            <a:endParaRPr lang="en-GB" dirty="0">
              <a:latin typeface="Segoe Print" panose="02000600000000000000" pitchFamily="2" charset="0"/>
            </a:endParaRPr>
          </a:p>
        </p:txBody>
      </p:sp>
      <p:sp>
        <p:nvSpPr>
          <p:cNvPr id="10" name="TextBox 9"/>
          <p:cNvSpPr txBox="1"/>
          <p:nvPr/>
        </p:nvSpPr>
        <p:spPr>
          <a:xfrm>
            <a:off x="3295650" y="7635108"/>
            <a:ext cx="2590800" cy="369332"/>
          </a:xfrm>
          <a:prstGeom prst="rect">
            <a:avLst/>
          </a:prstGeom>
          <a:noFill/>
        </p:spPr>
        <p:txBody>
          <a:bodyPr wrap="square" rtlCol="0">
            <a:spAutoFit/>
          </a:bodyPr>
          <a:lstStyle/>
          <a:p>
            <a:r>
              <a:rPr lang="en-GB" dirty="0">
                <a:latin typeface="Segoe Print" panose="02000600000000000000" pitchFamily="2" charset="0"/>
              </a:rPr>
              <a:t>Madame Birtwistle</a:t>
            </a:r>
          </a:p>
        </p:txBody>
      </p:sp>
      <p:pic>
        <p:nvPicPr>
          <p:cNvPr id="15363" name="Picture 3">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6787" y="6734845"/>
            <a:ext cx="847725" cy="728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6">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2955" y="8115419"/>
            <a:ext cx="1195387" cy="597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057401" y="8229600"/>
            <a:ext cx="4419600" cy="369332"/>
          </a:xfrm>
          <a:prstGeom prst="rect">
            <a:avLst/>
          </a:prstGeom>
          <a:noFill/>
        </p:spPr>
        <p:txBody>
          <a:bodyPr wrap="square" rtlCol="0">
            <a:spAutoFit/>
          </a:bodyPr>
          <a:lstStyle/>
          <a:p>
            <a:r>
              <a:rPr lang="en-GB" dirty="0">
                <a:latin typeface="Segoe Print" panose="02000600000000000000" pitchFamily="2" charset="0"/>
              </a:rPr>
              <a:t>      madamebirtwistle.blogspot.com</a:t>
            </a:r>
          </a:p>
        </p:txBody>
      </p:sp>
      <p:pic>
        <p:nvPicPr>
          <p:cNvPr id="15367" name="Picture 7">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7248" y="7423415"/>
            <a:ext cx="1066800"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1090201"/>
      </p:ext>
    </p:extLst>
  </p:cSld>
  <p:clrMapOvr>
    <a:masterClrMapping/>
  </p:clrMapOvr>
</p:sld>
</file>

<file path=ppt/theme/theme1.xml><?xml version="1.0" encoding="utf-8"?>
<a:theme xmlns:a="http://schemas.openxmlformats.org/drawingml/2006/main" name="FrenchBorder202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1403</TotalTime>
  <Words>2933</Words>
  <Application>Microsoft Office PowerPoint</Application>
  <PresentationFormat>On-screen Show (4:3)</PresentationFormat>
  <Paragraphs>535</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FrenchBorder2020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Birtwistle</dc:creator>
  <cp:lastModifiedBy>Mrs K. Ryker</cp:lastModifiedBy>
  <cp:revision>88</cp:revision>
  <dcterms:created xsi:type="dcterms:W3CDTF">2020-05-30T09:43:38Z</dcterms:created>
  <dcterms:modified xsi:type="dcterms:W3CDTF">2020-06-01T10:29:50Z</dcterms:modified>
</cp:coreProperties>
</file>